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38" autoAdjust="0"/>
  </p:normalViewPr>
  <p:slideViewPr>
    <p:cSldViewPr snapToGrid="0">
      <p:cViewPr varScale="1">
        <p:scale>
          <a:sx n="77" d="100"/>
          <a:sy n="77" d="100"/>
        </p:scale>
        <p:origin x="171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7699D-AF41-4B58-BB54-386155F08EC7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EEC8A-BAD0-41F5-95D3-1CDA3742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6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Students hold onto misconceptions of entropy, despite repeated lecturing. Student collection of data related to entropy and instructor use of those data both lead to better student understanding of entropy</a:t>
            </a:r>
            <a:r>
              <a:rPr lang="en-US" dirty="0" smtClean="0"/>
              <a:t>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strategy is being implemented in multiple courses for similar misconceptions.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EEC8A-BAD0-41F5-95D3-1CDA3742E1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0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8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2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0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DE53-BE92-4653-AC59-B0C3DED8D87B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35C4-A905-4467-B6B5-75646C6D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/>
          </p:cNvGrpSpPr>
          <p:nvPr/>
        </p:nvGrpSpPr>
        <p:grpSpPr>
          <a:xfrm>
            <a:off x="2171136" y="546836"/>
            <a:ext cx="8054854" cy="6221724"/>
            <a:chOff x="2374339" y="588943"/>
            <a:chExt cx="6807959" cy="5581746"/>
          </a:xfrm>
        </p:grpSpPr>
        <p:grpSp>
          <p:nvGrpSpPr>
            <p:cNvPr id="12" name="Group 11"/>
            <p:cNvGrpSpPr/>
            <p:nvPr/>
          </p:nvGrpSpPr>
          <p:grpSpPr>
            <a:xfrm>
              <a:off x="2374339" y="588943"/>
              <a:ext cx="6807959" cy="5581746"/>
              <a:chOff x="2374339" y="588943"/>
              <a:chExt cx="6807959" cy="5581746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2374339" y="3197484"/>
                <a:ext cx="6727239" cy="708349"/>
                <a:chOff x="1349956" y="2331720"/>
                <a:chExt cx="6727239" cy="708349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139192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82880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25552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72288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14960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57632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00304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41960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83616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26288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9976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11632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55320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6959600" y="233172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7386320" y="234188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813040" y="2341880"/>
                  <a:ext cx="0" cy="31496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1349956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</a:t>
                  </a:r>
                  <a:endParaRPr lang="en-US" sz="2000" b="1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1686560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2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11483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3</a:t>
                  </a:r>
                  <a:endParaRPr lang="en-US" sz="2000" b="1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57203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4</a:t>
                  </a: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299875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5</a:t>
                  </a:r>
                  <a:endParaRPr lang="en-US" sz="2000" b="1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425477" y="2701051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6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85219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7</a:t>
                  </a:r>
                  <a:endParaRPr lang="en-US" sz="2000" b="1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427891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8</a:t>
                  </a: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4705637" y="2692400"/>
                  <a:ext cx="266616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/>
                    <a:t>9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061237" y="2701051"/>
                  <a:ext cx="376762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10</a:t>
                  </a:r>
                  <a:endParaRPr lang="en-US" sz="2000" b="1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89514" y="2701051"/>
                  <a:ext cx="376762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11</a:t>
                  </a:r>
                  <a:endParaRPr lang="en-US" sz="20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894713" y="2698033"/>
                  <a:ext cx="376762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12</a:t>
                  </a:r>
                  <a:endParaRPr lang="en-US" sz="2000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331362" y="2701051"/>
                  <a:ext cx="376762" cy="339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13</a:t>
                  </a:r>
                  <a:endParaRPr lang="en-US" sz="2000" b="1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750066" y="2698033"/>
                  <a:ext cx="376762" cy="3390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14</a:t>
                  </a:r>
                  <a:endParaRPr lang="en-US" sz="2000" b="1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168770" y="2698033"/>
                  <a:ext cx="376762" cy="3390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15</a:t>
                  </a:r>
                  <a:endParaRPr lang="en-US" sz="2000" b="1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605419" y="2698033"/>
                  <a:ext cx="376762" cy="3390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16</a:t>
                  </a:r>
                  <a:endParaRPr lang="en-US" sz="2000" b="1" dirty="0"/>
                </a:p>
              </p:txBody>
            </p:sp>
            <p:cxnSp>
              <p:nvCxnSpPr>
                <p:cNvPr id="5" name="Straight Arrow Connector 4"/>
                <p:cNvCxnSpPr/>
                <p:nvPr/>
              </p:nvCxnSpPr>
              <p:spPr>
                <a:xfrm flipV="1">
                  <a:off x="1402085" y="2509520"/>
                  <a:ext cx="667511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" name="TextBox 1"/>
              <p:cNvSpPr txBox="1"/>
              <p:nvPr/>
            </p:nvSpPr>
            <p:spPr>
              <a:xfrm>
                <a:off x="2521681" y="3777217"/>
                <a:ext cx="2817474" cy="524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Week of semester</a:t>
                </a:r>
                <a:endParaRPr lang="en-US" sz="3200" b="1" i="1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 rot="5400000">
                <a:off x="2758999" y="4812761"/>
                <a:ext cx="1187240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Priming</a:t>
                </a:r>
                <a:endParaRPr lang="en-US" sz="2800" i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5400000">
                <a:off x="5614632" y="4781103"/>
                <a:ext cx="2186144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Measurement 1</a:t>
                </a:r>
                <a:endParaRPr lang="en-US" sz="2800" i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5400000">
                <a:off x="6193220" y="4675837"/>
                <a:ext cx="1959593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Intervention 1</a:t>
                </a:r>
                <a:endParaRPr lang="en-US" sz="2800" i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5400000">
                <a:off x="6508434" y="4773021"/>
                <a:ext cx="2186144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Measurement </a:t>
                </a:r>
                <a:r>
                  <a:rPr lang="en-US" sz="2800" i="1" dirty="0"/>
                  <a:t>2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5400000">
                <a:off x="7050200" y="4667752"/>
                <a:ext cx="1959593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Intervention </a:t>
                </a:r>
                <a:r>
                  <a:rPr lang="en-US" sz="2800" i="1" dirty="0"/>
                  <a:t>2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 rot="5400000">
                <a:off x="7365414" y="4764937"/>
                <a:ext cx="2186144" cy="443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Measurement 3</a:t>
                </a:r>
                <a:endParaRPr lang="en-US" sz="2800" i="1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45237" y="5471314"/>
                <a:ext cx="2652882" cy="495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Instructor Action</a:t>
                </a:r>
                <a:endParaRPr lang="en-US" sz="3200" b="1" i="1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26828" y="612497"/>
                <a:ext cx="3298221" cy="860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Student Performance</a:t>
                </a:r>
              </a:p>
              <a:p>
                <a:r>
                  <a:rPr lang="en-US" sz="2800" i="1" dirty="0" smtClean="0"/>
                  <a:t>(response percent)</a:t>
                </a:r>
                <a:endParaRPr lang="en-US" sz="2800" i="1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533627" y="1049060"/>
                <a:ext cx="170448" cy="228228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723518" y="3124347"/>
                <a:ext cx="170061" cy="207608"/>
              </a:xfrm>
              <a:prstGeom prst="rect">
                <a:avLst/>
              </a:prstGeom>
              <a:solidFill>
                <a:srgbClr val="2E75B6"/>
              </a:solidFill>
              <a:ln>
                <a:solidFill>
                  <a:srgbClr val="2E75B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E75B6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593752" y="1855128"/>
                <a:ext cx="170061" cy="1490472"/>
              </a:xfrm>
              <a:prstGeom prst="rect">
                <a:avLst/>
              </a:prstGeom>
              <a:solidFill>
                <a:srgbClr val="2E75B6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E75B6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404580" y="3060314"/>
                <a:ext cx="170448" cy="27161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540101" y="1490764"/>
                <a:ext cx="3446774" cy="855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>
                    <a:solidFill>
                      <a:srgbClr val="FF0000"/>
                    </a:solidFill>
                  </a:rPr>
                  <a:t>Misconception:    </a:t>
                </a:r>
                <a:r>
                  <a:rPr lang="en-US" sz="28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disorder</a:t>
                </a:r>
              </a:p>
              <a:p>
                <a:r>
                  <a:rPr lang="en-US" sz="2800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Correct:</a:t>
                </a:r>
                <a:r>
                  <a:rPr lang="en-US" sz="2800" dirty="0" smtClean="0"/>
                  <a:t>	   </a:t>
                </a:r>
                <a:r>
                  <a:rPr lang="en-US" sz="2800" b="1" dirty="0" smtClean="0">
                    <a:solidFill>
                      <a:srgbClr val="2E75B6"/>
                    </a:solidFill>
                  </a:rPr>
                  <a:t>microstates</a:t>
                </a:r>
                <a:endParaRPr lang="en-US" sz="2800" b="1" dirty="0">
                  <a:solidFill>
                    <a:srgbClr val="2E75B6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8408768" y="1432547"/>
                <a:ext cx="170061" cy="192023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E75B6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8224030" y="3042640"/>
                <a:ext cx="170448" cy="29904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21979" y="588943"/>
                <a:ext cx="880494" cy="469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FF0000"/>
                    </a:solidFill>
                  </a:rPr>
                  <a:t>84 %</a:t>
                </a:r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668299" y="635628"/>
                <a:ext cx="6212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2E75B6"/>
                    </a:solidFill>
                  </a:rPr>
                  <a:t>8</a:t>
                </a:r>
                <a:r>
                  <a:rPr lang="en-US" sz="2400" b="1" i="1" dirty="0" smtClean="0">
                    <a:solidFill>
                      <a:srgbClr val="2E75B6"/>
                    </a:solidFill>
                  </a:rPr>
                  <a:t> %</a:t>
                </a:r>
                <a:endParaRPr lang="en-US" sz="2400" b="1" i="1" dirty="0">
                  <a:solidFill>
                    <a:srgbClr val="2E75B6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142788" y="1448004"/>
                <a:ext cx="6212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</a:rPr>
                  <a:t>9 %</a:t>
                </a:r>
                <a:endParaRPr lang="en-US" sz="24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566915" y="1386684"/>
                <a:ext cx="880494" cy="469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2E75B6"/>
                    </a:solidFill>
                  </a:rPr>
                  <a:t>55 %</a:t>
                </a:r>
                <a:endParaRPr lang="en-US" sz="2800" b="1" i="1" dirty="0">
                  <a:solidFill>
                    <a:srgbClr val="2E75B6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8301804" y="943052"/>
                <a:ext cx="880494" cy="469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solidFill>
                      <a:srgbClr val="2E75B6"/>
                    </a:solidFill>
                  </a:rPr>
                  <a:t>70 %</a:t>
                </a:r>
                <a:endParaRPr lang="en-US" sz="2800" b="1" i="1" dirty="0">
                  <a:solidFill>
                    <a:srgbClr val="2E75B6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747220" y="1012573"/>
                <a:ext cx="7512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</a:rPr>
                  <a:t>10 %</a:t>
                </a:r>
                <a:endParaRPr lang="en-US" sz="24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" name="Frame 3"/>
              <p:cNvSpPr/>
              <p:nvPr/>
            </p:nvSpPr>
            <p:spPr>
              <a:xfrm>
                <a:off x="2392842" y="607351"/>
                <a:ext cx="6718015" cy="2742629"/>
              </a:xfrm>
              <a:prstGeom prst="frame">
                <a:avLst>
                  <a:gd name="adj1" fmla="val 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Frame 53"/>
              <p:cNvSpPr/>
              <p:nvPr/>
            </p:nvSpPr>
            <p:spPr>
              <a:xfrm>
                <a:off x="2397990" y="3373196"/>
                <a:ext cx="6718015" cy="2797493"/>
              </a:xfrm>
              <a:prstGeom prst="frame">
                <a:avLst>
                  <a:gd name="adj1" fmla="val 0"/>
                </a:avLst>
              </a:pr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628864" y="4403855"/>
              <a:ext cx="2478856" cy="8084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Additional</a:t>
              </a:r>
            </a:p>
            <a:p>
              <a:r>
                <a:rPr lang="en-US" sz="2800" i="1" dirty="0"/>
                <a:t>	</a:t>
              </a:r>
              <a:r>
                <a:rPr lang="en-US" sz="2800" i="1" dirty="0" smtClean="0"/>
                <a:t>Referencing </a:t>
              </a:r>
              <a:endParaRPr lang="en-US" sz="2800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84881" y="2484613"/>
              <a:ext cx="3111468" cy="635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Percentages do not sum to 100%;</a:t>
              </a:r>
            </a:p>
            <a:p>
              <a:r>
                <a:rPr lang="en-US" sz="2000" dirty="0"/>
                <a:t>o</a:t>
              </a:r>
              <a:r>
                <a:rPr lang="en-US" sz="2000" dirty="0" smtClean="0"/>
                <a:t>ther responses are not shown.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184322" y="4435499"/>
              <a:ext cx="3055478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153661" y="0"/>
            <a:ext cx="81924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Intervention and Repetition for Understanding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289141" y="489856"/>
            <a:ext cx="81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100 %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9550400" y="3218542"/>
            <a:ext cx="55656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0 %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0123714" y="562428"/>
            <a:ext cx="0" cy="3057435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076541" y="587827"/>
            <a:ext cx="0" cy="3057435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09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124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Vartia, Drew</dc:creator>
  <cp:lastModifiedBy>Meder, Allison Marie</cp:lastModifiedBy>
  <cp:revision>18</cp:revision>
  <dcterms:created xsi:type="dcterms:W3CDTF">2017-05-15T21:15:50Z</dcterms:created>
  <dcterms:modified xsi:type="dcterms:W3CDTF">2017-06-07T18:40:25Z</dcterms:modified>
</cp:coreProperties>
</file>