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Course%20Transformations\150%20Final%20Grade%20Workbo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Google%20Drive\Biol%20150%20Fall%202016\DBER%20Data%20Analysis\Pre%20Post%20Course%20Survey\150%20F16%20Pre%20Post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Google%20Drive\Biol%20150%20Fall%202016\DBER%20Data%20Analysis\Pre%20Post%20Course%20Survey\150%20F16%20Pre%20Post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Blooms%20Exam%20Analysis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tefaniedevito\Desktop\150%20F16%20Exam%20Wrapper%20Analys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Biol</a:t>
            </a:r>
            <a:r>
              <a:rPr lang="en-US" sz="2400" b="1" baseline="0"/>
              <a:t> 150 Fall '16 </a:t>
            </a:r>
          </a:p>
          <a:p>
            <a:pPr>
              <a:defRPr/>
            </a:pPr>
            <a:r>
              <a:rPr lang="en-US" sz="2400" b="1" baseline="0"/>
              <a:t>Overall Grade Distribution</a:t>
            </a:r>
            <a:endParaRPr lang="en-US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10-4374-8BAA-DF81F013A83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10-4374-8BAA-DF81F013A83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10-4374-8BAA-DF81F013A836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10-4374-8BAA-DF81F013A836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B10-4374-8BAA-DF81F013A836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B10-4374-8BAA-DF81F013A8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Sheet2!$D$1:$D$6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Sheet2!$F$1:$F$6</c:f>
              <c:numCache>
                <c:formatCode>0.0%</c:formatCode>
                <c:ptCount val="6"/>
                <c:pt idx="0">
                  <c:v>0.23824451410658301</c:v>
                </c:pt>
                <c:pt idx="1">
                  <c:v>0.38871473354232</c:v>
                </c:pt>
                <c:pt idx="2">
                  <c:v>0.214733542319749</c:v>
                </c:pt>
                <c:pt idx="3">
                  <c:v>5.9561128526645801E-2</c:v>
                </c:pt>
                <c:pt idx="4">
                  <c:v>3.9184952978056402E-2</c:v>
                </c:pt>
                <c:pt idx="5">
                  <c:v>5.9561128526645801E-2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B10-4374-8BAA-DF81F013A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90075196850393702"/>
          <c:y val="0.180357052142676"/>
          <c:w val="7.9032620922384694E-2"/>
          <c:h val="0.749619262531208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I sought help outside of class time (e.g. PLUS sessions, office hours, etc.) on the material for this assessment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1'!$A$110:$A$114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1'!$B$110:$B$114</c:f>
              <c:numCache>
                <c:formatCode>General</c:formatCode>
                <c:ptCount val="5"/>
                <c:pt idx="0">
                  <c:v>108</c:v>
                </c:pt>
                <c:pt idx="1">
                  <c:v>124</c:v>
                </c:pt>
                <c:pt idx="2">
                  <c:v>82</c:v>
                </c:pt>
                <c:pt idx="3">
                  <c:v>112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70-456F-85DB-80F3F1224971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1'!$A$110:$A$114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1'!$C$110:$C$114</c:f>
              <c:numCache>
                <c:formatCode>General</c:formatCode>
                <c:ptCount val="5"/>
                <c:pt idx="0">
                  <c:v>124</c:v>
                </c:pt>
                <c:pt idx="1">
                  <c:v>109</c:v>
                </c:pt>
                <c:pt idx="2">
                  <c:v>114</c:v>
                </c:pt>
                <c:pt idx="3">
                  <c:v>113</c:v>
                </c:pt>
                <c:pt idx="4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70-456F-85DB-80F3F1224971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1'!$A$110:$A$114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1'!$D$110:$D$114</c:f>
              <c:numCache>
                <c:formatCode>General</c:formatCode>
                <c:ptCount val="5"/>
                <c:pt idx="0">
                  <c:v>64</c:v>
                </c:pt>
                <c:pt idx="1">
                  <c:v>79</c:v>
                </c:pt>
                <c:pt idx="2">
                  <c:v>85</c:v>
                </c:pt>
                <c:pt idx="3">
                  <c:v>83</c:v>
                </c:pt>
                <c:pt idx="4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70-456F-85DB-80F3F1224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6673056"/>
        <c:axId val="810081808"/>
      </c:barChart>
      <c:catAx>
        <c:axId val="80667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0081808"/>
        <c:crosses val="autoZero"/>
        <c:auto val="1"/>
        <c:lblAlgn val="ctr"/>
        <c:lblOffset val="100"/>
        <c:noMultiLvlLbl val="0"/>
      </c:catAx>
      <c:valAx>
        <c:axId val="81008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67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I started studying _ days before the assessment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1'!$A$121:$A$125</c:f>
              <c:strCache>
                <c:ptCount val="5"/>
                <c:pt idx="0">
                  <c:v>&lt;24 hours prior</c:v>
                </c:pt>
                <c:pt idx="1">
                  <c:v>1-2 days prior</c:v>
                </c:pt>
                <c:pt idx="2">
                  <c:v>2-3 days prior</c:v>
                </c:pt>
                <c:pt idx="3">
                  <c:v>3-4 days prior</c:v>
                </c:pt>
                <c:pt idx="4">
                  <c:v>More than 4 days prior</c:v>
                </c:pt>
              </c:strCache>
            </c:strRef>
          </c:cat>
          <c:val>
            <c:numRef>
              <c:f>'Part 1'!$B$121:$B$125</c:f>
              <c:numCache>
                <c:formatCode>General</c:formatCode>
                <c:ptCount val="5"/>
                <c:pt idx="0">
                  <c:v>25</c:v>
                </c:pt>
                <c:pt idx="1">
                  <c:v>148</c:v>
                </c:pt>
                <c:pt idx="2">
                  <c:v>157</c:v>
                </c:pt>
                <c:pt idx="3">
                  <c:v>114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2-4703-9386-F04AB788D81C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1'!$A$121:$A$125</c:f>
              <c:strCache>
                <c:ptCount val="5"/>
                <c:pt idx="0">
                  <c:v>&lt;24 hours prior</c:v>
                </c:pt>
                <c:pt idx="1">
                  <c:v>1-2 days prior</c:v>
                </c:pt>
                <c:pt idx="2">
                  <c:v>2-3 days prior</c:v>
                </c:pt>
                <c:pt idx="3">
                  <c:v>3-4 days prior</c:v>
                </c:pt>
                <c:pt idx="4">
                  <c:v>More than 4 days prior</c:v>
                </c:pt>
              </c:strCache>
            </c:strRef>
          </c:cat>
          <c:val>
            <c:numRef>
              <c:f>'Part 1'!$C$121:$C$125</c:f>
              <c:numCache>
                <c:formatCode>General</c:formatCode>
                <c:ptCount val="5"/>
                <c:pt idx="0">
                  <c:v>37</c:v>
                </c:pt>
                <c:pt idx="1">
                  <c:v>148</c:v>
                </c:pt>
                <c:pt idx="2">
                  <c:v>195</c:v>
                </c:pt>
                <c:pt idx="3">
                  <c:v>112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2-4703-9386-F04AB788D81C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1'!$A$121:$A$125</c:f>
              <c:strCache>
                <c:ptCount val="5"/>
                <c:pt idx="0">
                  <c:v>&lt;24 hours prior</c:v>
                </c:pt>
                <c:pt idx="1">
                  <c:v>1-2 days prior</c:v>
                </c:pt>
                <c:pt idx="2">
                  <c:v>2-3 days prior</c:v>
                </c:pt>
                <c:pt idx="3">
                  <c:v>3-4 days prior</c:v>
                </c:pt>
                <c:pt idx="4">
                  <c:v>More than 4 days prior</c:v>
                </c:pt>
              </c:strCache>
            </c:strRef>
          </c:cat>
          <c:val>
            <c:numRef>
              <c:f>'Part 1'!$D$121:$D$125</c:f>
              <c:numCache>
                <c:formatCode>General</c:formatCode>
                <c:ptCount val="5"/>
                <c:pt idx="0">
                  <c:v>25</c:v>
                </c:pt>
                <c:pt idx="1">
                  <c:v>77</c:v>
                </c:pt>
                <c:pt idx="2">
                  <c:v>119</c:v>
                </c:pt>
                <c:pt idx="3">
                  <c:v>103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2-4703-9386-F04AB788D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3547920"/>
        <c:axId val="812673728"/>
      </c:barChart>
      <c:catAx>
        <c:axId val="81354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673728"/>
        <c:crosses val="autoZero"/>
        <c:auto val="1"/>
        <c:lblAlgn val="ctr"/>
        <c:lblOffset val="100"/>
        <c:noMultiLvlLbl val="0"/>
      </c:catAx>
      <c:valAx>
        <c:axId val="81267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54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I studied for this assessment with classmates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1'!$A$136:$A$140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1'!$B$136:$B$140</c:f>
              <c:numCache>
                <c:formatCode>General</c:formatCode>
                <c:ptCount val="5"/>
                <c:pt idx="0">
                  <c:v>148</c:v>
                </c:pt>
                <c:pt idx="1">
                  <c:v>59</c:v>
                </c:pt>
                <c:pt idx="2">
                  <c:v>76</c:v>
                </c:pt>
                <c:pt idx="3">
                  <c:v>108</c:v>
                </c:pt>
                <c:pt idx="4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D-46AB-872D-20011CFA7660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1'!$A$136:$A$140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1'!$C$136:$C$140</c:f>
              <c:numCache>
                <c:formatCode>General</c:formatCode>
                <c:ptCount val="5"/>
                <c:pt idx="0">
                  <c:v>163</c:v>
                </c:pt>
                <c:pt idx="1">
                  <c:v>94</c:v>
                </c:pt>
                <c:pt idx="2">
                  <c:v>79</c:v>
                </c:pt>
                <c:pt idx="3">
                  <c:v>113</c:v>
                </c:pt>
                <c:pt idx="4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3D-46AB-872D-20011CFA7660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1'!$A$136:$A$140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1'!$D$136:$D$140</c:f>
              <c:numCache>
                <c:formatCode>General</c:formatCode>
                <c:ptCount val="5"/>
                <c:pt idx="0">
                  <c:v>111</c:v>
                </c:pt>
                <c:pt idx="1">
                  <c:v>54</c:v>
                </c:pt>
                <c:pt idx="2">
                  <c:v>59</c:v>
                </c:pt>
                <c:pt idx="3">
                  <c:v>87</c:v>
                </c:pt>
                <c:pt idx="4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3D-46AB-872D-20011CFA76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8836400"/>
        <c:axId val="812497120"/>
      </c:barChart>
      <c:catAx>
        <c:axId val="80883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497120"/>
        <c:crosses val="autoZero"/>
        <c:auto val="1"/>
        <c:lblAlgn val="ctr"/>
        <c:lblOffset val="100"/>
        <c:noMultiLvlLbl val="0"/>
      </c:catAx>
      <c:valAx>
        <c:axId val="81249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83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I created a distraction-free environment for my studying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1'!$A$153:$A$157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1'!$B$153:$B$157</c:f>
              <c:numCache>
                <c:formatCode>General</c:formatCode>
                <c:ptCount val="5"/>
                <c:pt idx="0">
                  <c:v>8</c:v>
                </c:pt>
                <c:pt idx="1">
                  <c:v>54</c:v>
                </c:pt>
                <c:pt idx="2">
                  <c:v>115</c:v>
                </c:pt>
                <c:pt idx="3">
                  <c:v>164</c:v>
                </c:pt>
                <c:pt idx="4">
                  <c:v>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5-4A6E-965A-6C15B395C622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1'!$A$153:$A$157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1'!$C$153:$C$157</c:f>
              <c:numCache>
                <c:formatCode>General</c:formatCode>
                <c:ptCount val="5"/>
                <c:pt idx="0">
                  <c:v>14</c:v>
                </c:pt>
                <c:pt idx="1">
                  <c:v>59</c:v>
                </c:pt>
                <c:pt idx="2">
                  <c:v>112</c:v>
                </c:pt>
                <c:pt idx="3">
                  <c:v>174</c:v>
                </c:pt>
                <c:pt idx="4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05-4A6E-965A-6C15B395C622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1'!$A$153:$A$157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1'!$D$153:$D$157</c:f>
              <c:numCache>
                <c:formatCode>General</c:formatCode>
                <c:ptCount val="5"/>
                <c:pt idx="0">
                  <c:v>9</c:v>
                </c:pt>
                <c:pt idx="1">
                  <c:v>29</c:v>
                </c:pt>
                <c:pt idx="2">
                  <c:v>79</c:v>
                </c:pt>
                <c:pt idx="3">
                  <c:v>137</c:v>
                </c:pt>
                <c:pt idx="4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05-4A6E-965A-6C15B395C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2958528"/>
        <c:axId val="812090192"/>
      </c:barChart>
      <c:catAx>
        <c:axId val="81295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090192"/>
        <c:crosses val="autoZero"/>
        <c:auto val="1"/>
        <c:lblAlgn val="ctr"/>
        <c:lblOffset val="100"/>
        <c:noMultiLvlLbl val="0"/>
      </c:catAx>
      <c:valAx>
        <c:axId val="81209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5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In comparison to my preparation for the last assessment, I changed my study habits in hopes of improving my performance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1'!$A$168:$A$172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1'!$B$168:$B$172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222</c:v>
                </c:pt>
                <c:pt idx="3">
                  <c:v>158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79-403E-8145-7CDADC27F4B2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1'!$A$168:$A$172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1'!$C$168:$C$172</c:f>
              <c:numCache>
                <c:formatCode>General</c:formatCode>
                <c:ptCount val="5"/>
                <c:pt idx="0">
                  <c:v>17</c:v>
                </c:pt>
                <c:pt idx="1">
                  <c:v>51</c:v>
                </c:pt>
                <c:pt idx="2">
                  <c:v>122</c:v>
                </c:pt>
                <c:pt idx="3">
                  <c:v>226</c:v>
                </c:pt>
                <c:pt idx="4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79-403E-8145-7CDADC27F4B2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1'!$A$168:$A$172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1'!$D$168:$D$172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106</c:v>
                </c:pt>
                <c:pt idx="3">
                  <c:v>130</c:v>
                </c:pt>
                <c:pt idx="4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79-403E-8145-7CDADC27F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8785936"/>
        <c:axId val="813530208"/>
      </c:barChart>
      <c:catAx>
        <c:axId val="80878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530208"/>
        <c:crosses val="autoZero"/>
        <c:auto val="1"/>
        <c:lblAlgn val="ctr"/>
        <c:lblOffset val="100"/>
        <c:noMultiLvlLbl val="0"/>
      </c:catAx>
      <c:valAx>
        <c:axId val="81353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3.18510816827976E-2"/>
              <c:y val="0.162050205669705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78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Were you surprised by your earned score?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2'!$A$3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2'!$B$2:$D$2</c:f>
              <c:strCache>
                <c:ptCount val="3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</c:strCache>
            </c:strRef>
          </c:cat>
          <c:val>
            <c:numRef>
              <c:f>'Part 2'!$B$3:$D$3</c:f>
              <c:numCache>
                <c:formatCode>General</c:formatCode>
                <c:ptCount val="3"/>
                <c:pt idx="0">
                  <c:v>338</c:v>
                </c:pt>
                <c:pt idx="1">
                  <c:v>242</c:v>
                </c:pt>
                <c:pt idx="2">
                  <c:v>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8-438F-BDF4-7D19D82E4F39}"/>
            </c:ext>
          </c:extLst>
        </c:ser>
        <c:ser>
          <c:idx val="1"/>
          <c:order val="1"/>
          <c:tx>
            <c:strRef>
              <c:f>'Part 2'!$A$4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2'!$B$2:$D$2</c:f>
              <c:strCache>
                <c:ptCount val="3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</c:strCache>
            </c:strRef>
          </c:cat>
          <c:val>
            <c:numRef>
              <c:f>'Part 2'!$B$4:$D$4</c:f>
              <c:numCache>
                <c:formatCode>General</c:formatCode>
                <c:ptCount val="3"/>
                <c:pt idx="0">
                  <c:v>216</c:v>
                </c:pt>
                <c:pt idx="1">
                  <c:v>161</c:v>
                </c:pt>
                <c:pt idx="2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8-438F-BDF4-7D19D82E4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1642048"/>
        <c:axId val="851588608"/>
      </c:barChart>
      <c:catAx>
        <c:axId val="85164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588608"/>
        <c:crosses val="autoZero"/>
        <c:auto val="1"/>
        <c:lblAlgn val="ctr"/>
        <c:lblOffset val="100"/>
        <c:noMultiLvlLbl val="0"/>
      </c:catAx>
      <c:valAx>
        <c:axId val="85158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Number of Responses</a:t>
                </a:r>
              </a:p>
            </c:rich>
          </c:tx>
          <c:layout>
            <c:manualLayout>
              <c:xMode val="edge"/>
              <c:yMode val="edge"/>
              <c:x val="0"/>
              <c:y val="0.328266381133286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64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Did you earn the score you hoped on this assessment?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2'!$A$16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2'!$B$2:$D$2</c:f>
              <c:strCache>
                <c:ptCount val="3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</c:strCache>
            </c:strRef>
          </c:cat>
          <c:val>
            <c:numRef>
              <c:f>'Part 2'!$B$16:$D$16</c:f>
              <c:numCache>
                <c:formatCode>General</c:formatCode>
                <c:ptCount val="3"/>
                <c:pt idx="0">
                  <c:v>126</c:v>
                </c:pt>
                <c:pt idx="1">
                  <c:v>92</c:v>
                </c:pt>
                <c:pt idx="2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6-4A1F-B94C-57A232FD85A4}"/>
            </c:ext>
          </c:extLst>
        </c:ser>
        <c:ser>
          <c:idx val="1"/>
          <c:order val="1"/>
          <c:tx>
            <c:strRef>
              <c:f>'Part 2'!$A$17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2'!$B$2:$D$2</c:f>
              <c:strCache>
                <c:ptCount val="3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</c:strCache>
            </c:strRef>
          </c:cat>
          <c:val>
            <c:numRef>
              <c:f>'Part 2'!$B$17:$D$17</c:f>
              <c:numCache>
                <c:formatCode>General</c:formatCode>
                <c:ptCount val="3"/>
                <c:pt idx="0">
                  <c:v>428</c:v>
                </c:pt>
                <c:pt idx="1">
                  <c:v>309</c:v>
                </c:pt>
                <c:pt idx="2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6-4A1F-B94C-57A232FD8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0880656"/>
        <c:axId val="810882432"/>
      </c:barChart>
      <c:catAx>
        <c:axId val="81088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0882432"/>
        <c:crosses val="autoZero"/>
        <c:auto val="1"/>
        <c:lblAlgn val="ctr"/>
        <c:lblOffset val="100"/>
        <c:noMultiLvlLbl val="0"/>
      </c:catAx>
      <c:valAx>
        <c:axId val="81088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088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I plan to adjust my study strategies in preparation for the next exam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2'!$B$2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2'!$A$36:$A$40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2'!$B$36:$B$40</c:f>
              <c:numCache>
                <c:formatCode>General</c:formatCode>
                <c:ptCount val="5"/>
                <c:pt idx="0">
                  <c:v>5</c:v>
                </c:pt>
                <c:pt idx="1">
                  <c:v>14</c:v>
                </c:pt>
                <c:pt idx="2">
                  <c:v>59</c:v>
                </c:pt>
                <c:pt idx="3">
                  <c:v>202</c:v>
                </c:pt>
                <c:pt idx="4">
                  <c:v>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0-4ADA-9475-A32EA1BDDBC2}"/>
            </c:ext>
          </c:extLst>
        </c:ser>
        <c:ser>
          <c:idx val="1"/>
          <c:order val="1"/>
          <c:tx>
            <c:strRef>
              <c:f>'Part 2'!$C$2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2'!$A$36:$A$40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2'!$C$36:$C$40</c:f>
              <c:numCache>
                <c:formatCode>General</c:formatCode>
                <c:ptCount val="5"/>
                <c:pt idx="0">
                  <c:v>14</c:v>
                </c:pt>
                <c:pt idx="1">
                  <c:v>24</c:v>
                </c:pt>
                <c:pt idx="2">
                  <c:v>70</c:v>
                </c:pt>
                <c:pt idx="3">
                  <c:v>134</c:v>
                </c:pt>
                <c:pt idx="4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B0-4ADA-9475-A32EA1BDDBC2}"/>
            </c:ext>
          </c:extLst>
        </c:ser>
        <c:ser>
          <c:idx val="2"/>
          <c:order val="2"/>
          <c:tx>
            <c:strRef>
              <c:f>'Part 2'!$D$2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2'!$A$36:$A$40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2'!$D$36:$D$40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103</c:v>
                </c:pt>
                <c:pt idx="3">
                  <c:v>137</c:v>
                </c:pt>
                <c:pt idx="4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B0-4ADA-9475-A32EA1BDD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348720"/>
        <c:axId val="809742512"/>
      </c:barChart>
      <c:catAx>
        <c:axId val="80734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742512"/>
        <c:crosses val="autoZero"/>
        <c:auto val="1"/>
        <c:lblAlgn val="ctr"/>
        <c:lblOffset val="100"/>
        <c:noMultiLvlLbl val="0"/>
      </c:catAx>
      <c:valAx>
        <c:axId val="80974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34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If you indicated you plan to modify your study habits, do you feel you have the ability to modify your habits?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2'!$B$2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2'!$A$55:$A$59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2'!$B$55:$B$59</c:f>
              <c:numCache>
                <c:formatCode>General</c:formatCode>
                <c:ptCount val="5"/>
                <c:pt idx="0">
                  <c:v>7</c:v>
                </c:pt>
                <c:pt idx="1">
                  <c:v>19</c:v>
                </c:pt>
                <c:pt idx="2">
                  <c:v>99</c:v>
                </c:pt>
                <c:pt idx="3">
                  <c:v>213</c:v>
                </c:pt>
                <c:pt idx="4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64-4260-BC7C-BD1FD438B696}"/>
            </c:ext>
          </c:extLst>
        </c:ser>
        <c:ser>
          <c:idx val="1"/>
          <c:order val="1"/>
          <c:tx>
            <c:strRef>
              <c:f>'Part 2'!$C$2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2'!$A$55:$A$59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2'!$C$55:$C$59</c:f>
              <c:numCache>
                <c:formatCode>General</c:formatCode>
                <c:ptCount val="5"/>
                <c:pt idx="0">
                  <c:v>10</c:v>
                </c:pt>
                <c:pt idx="1">
                  <c:v>17</c:v>
                </c:pt>
                <c:pt idx="2">
                  <c:v>90</c:v>
                </c:pt>
                <c:pt idx="3">
                  <c:v>150</c:v>
                </c:pt>
                <c:pt idx="4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64-4260-BC7C-BD1FD438B696}"/>
            </c:ext>
          </c:extLst>
        </c:ser>
        <c:ser>
          <c:idx val="2"/>
          <c:order val="2"/>
          <c:tx>
            <c:strRef>
              <c:f>'Part 2'!$D$2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2'!$A$55:$A$59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2'!$D$55:$D$59</c:f>
              <c:numCache>
                <c:formatCode>General</c:formatCode>
                <c:ptCount val="5"/>
                <c:pt idx="0">
                  <c:v>8</c:v>
                </c:pt>
                <c:pt idx="1">
                  <c:v>24</c:v>
                </c:pt>
                <c:pt idx="2">
                  <c:v>116</c:v>
                </c:pt>
                <c:pt idx="3">
                  <c:v>129</c:v>
                </c:pt>
                <c:pt idx="4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64-4260-BC7C-BD1FD438B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8314000"/>
        <c:axId val="808315776"/>
      </c:barChart>
      <c:catAx>
        <c:axId val="80831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315776"/>
        <c:crosses val="autoZero"/>
        <c:auto val="1"/>
        <c:lblAlgn val="ctr"/>
        <c:lblOffset val="100"/>
        <c:noMultiLvlLbl val="0"/>
      </c:catAx>
      <c:valAx>
        <c:axId val="80831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31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How do you feel you contributed to the group portion of the exam?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2'!$B$2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2'!$A$74:$A$76</c:f>
              <c:strCache>
                <c:ptCount val="3"/>
                <c:pt idx="0">
                  <c:v>Less than other group members</c:v>
                </c:pt>
                <c:pt idx="1">
                  <c:v>About the same as other group members</c:v>
                </c:pt>
                <c:pt idx="2">
                  <c:v>More than other group members</c:v>
                </c:pt>
              </c:strCache>
            </c:strRef>
          </c:cat>
          <c:val>
            <c:numRef>
              <c:f>'Part 2'!$B$74:$B$76</c:f>
              <c:numCache>
                <c:formatCode>General</c:formatCode>
                <c:ptCount val="3"/>
                <c:pt idx="0">
                  <c:v>33</c:v>
                </c:pt>
                <c:pt idx="1">
                  <c:v>431</c:v>
                </c:pt>
                <c:pt idx="2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E-48AB-BF0E-1F6E97702819}"/>
            </c:ext>
          </c:extLst>
        </c:ser>
        <c:ser>
          <c:idx val="1"/>
          <c:order val="1"/>
          <c:tx>
            <c:strRef>
              <c:f>'Part 2'!$C$2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2'!$A$74:$A$76</c:f>
              <c:strCache>
                <c:ptCount val="3"/>
                <c:pt idx="0">
                  <c:v>Less than other group members</c:v>
                </c:pt>
                <c:pt idx="1">
                  <c:v>About the same as other group members</c:v>
                </c:pt>
                <c:pt idx="2">
                  <c:v>More than other group members</c:v>
                </c:pt>
              </c:strCache>
            </c:strRef>
          </c:cat>
          <c:val>
            <c:numRef>
              <c:f>'Part 2'!$C$74:$C$76</c:f>
              <c:numCache>
                <c:formatCode>General</c:formatCode>
                <c:ptCount val="3"/>
                <c:pt idx="0">
                  <c:v>20</c:v>
                </c:pt>
                <c:pt idx="1">
                  <c:v>299</c:v>
                </c:pt>
                <c:pt idx="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CE-48AB-BF0E-1F6E97702819}"/>
            </c:ext>
          </c:extLst>
        </c:ser>
        <c:ser>
          <c:idx val="2"/>
          <c:order val="2"/>
          <c:tx>
            <c:strRef>
              <c:f>'Part 2'!$D$2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2'!$A$74:$A$76</c:f>
              <c:strCache>
                <c:ptCount val="3"/>
                <c:pt idx="0">
                  <c:v>Less than other group members</c:v>
                </c:pt>
                <c:pt idx="1">
                  <c:v>About the same as other group members</c:v>
                </c:pt>
                <c:pt idx="2">
                  <c:v>More than other group members</c:v>
                </c:pt>
              </c:strCache>
            </c:strRef>
          </c:cat>
          <c:val>
            <c:numRef>
              <c:f>'Part 2'!$D$74:$D$76</c:f>
              <c:numCache>
                <c:formatCode>General</c:formatCode>
                <c:ptCount val="3"/>
                <c:pt idx="0">
                  <c:v>24</c:v>
                </c:pt>
                <c:pt idx="1">
                  <c:v>285</c:v>
                </c:pt>
                <c:pt idx="2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CE-48AB-BF0E-1F6E97702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0284304"/>
        <c:axId val="737092592"/>
      </c:barChart>
      <c:catAx>
        <c:axId val="85028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092592"/>
        <c:crosses val="autoZero"/>
        <c:auto val="1"/>
        <c:lblAlgn val="ctr"/>
        <c:lblOffset val="100"/>
        <c:noMultiLvlLbl val="0"/>
      </c:catAx>
      <c:valAx>
        <c:axId val="73709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28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Biol 150 F'16 Pre/Post</a:t>
            </a:r>
            <a:r>
              <a:rPr lang="en-US" sz="2400" b="1" baseline="0"/>
              <a:t> Course Survey Analysis</a:t>
            </a:r>
            <a:endParaRPr lang="en-US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96884526205499"/>
          <c:y val="0.13927788917689601"/>
          <c:w val="0.68476266139378295"/>
          <c:h val="0.58308575323301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Analysis!$S$1</c:f>
              <c:strCache>
                <c:ptCount val="1"/>
                <c:pt idx="0">
                  <c:v>Pre-Course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Analysis!$S$2:$S$15</c:f>
              <c:numCache>
                <c:formatCode>0%</c:formatCode>
                <c:ptCount val="14"/>
                <c:pt idx="0">
                  <c:v>0.15384615384615399</c:v>
                </c:pt>
                <c:pt idx="1">
                  <c:v>0.81239804241435598</c:v>
                </c:pt>
                <c:pt idx="2">
                  <c:v>0.62153344208809103</c:v>
                </c:pt>
                <c:pt idx="3">
                  <c:v>0.29037520391517102</c:v>
                </c:pt>
                <c:pt idx="4">
                  <c:v>0.493464052287582</c:v>
                </c:pt>
                <c:pt idx="5">
                  <c:v>0.15660685154975501</c:v>
                </c:pt>
                <c:pt idx="6">
                  <c:v>0.31973898858075001</c:v>
                </c:pt>
                <c:pt idx="7">
                  <c:v>0.43207855973813403</c:v>
                </c:pt>
                <c:pt idx="8">
                  <c:v>0.42647058823529399</c:v>
                </c:pt>
                <c:pt idx="9">
                  <c:v>0.185855263157895</c:v>
                </c:pt>
                <c:pt idx="10">
                  <c:v>0.29801324503311299</c:v>
                </c:pt>
                <c:pt idx="11">
                  <c:v>0.185430463576159</c:v>
                </c:pt>
                <c:pt idx="12">
                  <c:v>0.193656093489149</c:v>
                </c:pt>
                <c:pt idx="13">
                  <c:v>0.56587837837837796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2-471A-9782-B9C951CFE8CA}"/>
            </c:ext>
          </c:extLst>
        </c:ser>
        <c:ser>
          <c:idx val="1"/>
          <c:order val="1"/>
          <c:tx>
            <c:strRef>
              <c:f>Analysis!$T$1</c:f>
              <c:strCache>
                <c:ptCount val="1"/>
                <c:pt idx="0">
                  <c:v>Post-Course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Analysis!$T$2:$T$15</c:f>
              <c:numCache>
                <c:formatCode>0%</c:formatCode>
                <c:ptCount val="14"/>
                <c:pt idx="0">
                  <c:v>0.36134453781512599</c:v>
                </c:pt>
                <c:pt idx="1">
                  <c:v>0.90167364016736395</c:v>
                </c:pt>
                <c:pt idx="2">
                  <c:v>0.61506276150627603</c:v>
                </c:pt>
                <c:pt idx="3">
                  <c:v>0.44979079497907898</c:v>
                </c:pt>
                <c:pt idx="4">
                  <c:v>0.69246861924686198</c:v>
                </c:pt>
                <c:pt idx="5">
                  <c:v>0.58786610878661105</c:v>
                </c:pt>
                <c:pt idx="6">
                  <c:v>0.69519832985386198</c:v>
                </c:pt>
                <c:pt idx="7">
                  <c:v>0.48232848232848202</c:v>
                </c:pt>
                <c:pt idx="8">
                  <c:v>0.450207468879668</c:v>
                </c:pt>
                <c:pt idx="9">
                  <c:v>0.101659751037344</c:v>
                </c:pt>
                <c:pt idx="10">
                  <c:v>0.64182194616977195</c:v>
                </c:pt>
                <c:pt idx="11">
                  <c:v>0.71280991735537202</c:v>
                </c:pt>
                <c:pt idx="12">
                  <c:v>0.21900826446280999</c:v>
                </c:pt>
                <c:pt idx="13">
                  <c:v>0.86983471074380203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82-471A-9782-B9C951CFE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678336"/>
        <c:axId val="809698896"/>
      </c:barChart>
      <c:catAx>
        <c:axId val="807678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/>
                  <a:t>Question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698896"/>
        <c:crosses val="autoZero"/>
        <c:auto val="1"/>
        <c:lblAlgn val="ctr"/>
        <c:lblOffset val="100"/>
        <c:noMultiLvlLbl val="0"/>
      </c:catAx>
      <c:valAx>
        <c:axId val="80969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/>
                  <a:t>% Of Class with Correct Answer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67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034352195160297"/>
          <c:y val="0.33579155866386301"/>
          <c:w val="0.186203710224952"/>
          <c:h val="0.26979850344793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Compared to Exam 1, was this written group exam (Exam 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2'!$B$91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2'!$A$92:$A$95</c:f>
              <c:strCache>
                <c:ptCount val="4"/>
                <c:pt idx="0">
                  <c:v>More helpful</c:v>
                </c:pt>
                <c:pt idx="1">
                  <c:v>Less helpful</c:v>
                </c:pt>
                <c:pt idx="2">
                  <c:v>About the same</c:v>
                </c:pt>
                <c:pt idx="3">
                  <c:v>I would rather take an individual-only exam</c:v>
                </c:pt>
              </c:strCache>
            </c:strRef>
          </c:cat>
          <c:val>
            <c:numRef>
              <c:f>'Part 2'!$B$92:$B$95</c:f>
              <c:numCache>
                <c:formatCode>General</c:formatCode>
                <c:ptCount val="4"/>
                <c:pt idx="0">
                  <c:v>235</c:v>
                </c:pt>
                <c:pt idx="1">
                  <c:v>29</c:v>
                </c:pt>
                <c:pt idx="2">
                  <c:v>122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A1-4B1F-A557-1619B4F6A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3574416"/>
        <c:axId val="807621840"/>
      </c:barChart>
      <c:catAx>
        <c:axId val="81357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621840"/>
        <c:crosses val="autoZero"/>
        <c:auto val="1"/>
        <c:lblAlgn val="ctr"/>
        <c:lblOffset val="100"/>
        <c:noMultiLvlLbl val="0"/>
      </c:catAx>
      <c:valAx>
        <c:axId val="80762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57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Working in a group on the third exam clarified concepts where I may have lost points on the individual exam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2'!$B$91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2'!$A$102:$A$106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2'!$B$102:$B$106</c:f>
              <c:numCache>
                <c:formatCode>General</c:formatCode>
                <c:ptCount val="5"/>
                <c:pt idx="0">
                  <c:v>22</c:v>
                </c:pt>
                <c:pt idx="1">
                  <c:v>42</c:v>
                </c:pt>
                <c:pt idx="2">
                  <c:v>114</c:v>
                </c:pt>
                <c:pt idx="3">
                  <c:v>121</c:v>
                </c:pt>
                <c:pt idx="4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B-4AA4-AE7C-DF37F8E21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8349344"/>
        <c:axId val="812011360"/>
      </c:barChart>
      <c:catAx>
        <c:axId val="80834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011360"/>
        <c:crosses val="autoZero"/>
        <c:auto val="1"/>
        <c:lblAlgn val="ctr"/>
        <c:lblOffset val="100"/>
        <c:noMultiLvlLbl val="0"/>
      </c:catAx>
      <c:valAx>
        <c:axId val="81201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349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Biol 150 Fall</a:t>
            </a:r>
            <a:r>
              <a:rPr lang="en-US" sz="1600" b="1" baseline="0"/>
              <a:t> '</a:t>
            </a:r>
            <a:r>
              <a:rPr lang="en-US" sz="1600" b="1"/>
              <a:t>16 Exam</a:t>
            </a:r>
            <a:r>
              <a:rPr lang="en-US" sz="1600" b="1" baseline="0"/>
              <a:t> 1</a:t>
            </a:r>
            <a:endParaRPr lang="en-US" sz="1600" b="1"/>
          </a:p>
          <a:p>
            <a:pPr>
              <a:defRPr sz="1600"/>
            </a:pPr>
            <a:r>
              <a:rPr lang="en-US" sz="1600" b="1"/>
              <a:t>Bloom's Taxonomy</a:t>
            </a:r>
            <a:r>
              <a:rPr lang="en-US" sz="1600" b="1" baseline="0"/>
              <a:t> by Number of Questions</a:t>
            </a:r>
            <a:endParaRPr lang="en-US" sz="1600" b="1"/>
          </a:p>
        </c:rich>
      </c:tx>
      <c:layout>
        <c:manualLayout>
          <c:xMode val="edge"/>
          <c:yMode val="edge"/>
          <c:x val="0.213296674384226"/>
          <c:y val="2.7108509452096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698345846304101"/>
          <c:y val="0.34027649839408902"/>
          <c:w val="0.39330520076715703"/>
          <c:h val="0.622355894143132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A7-44A5-AC90-7AAAFA24C870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A7-44A5-AC90-7AAAFA24C87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A7-44A5-AC90-7AAAFA24C870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A7-44A5-AC90-7AAAFA24C8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1 F16'!$F$11:$F$14</c:f>
              <c:strCache>
                <c:ptCount val="4"/>
                <c:pt idx="0">
                  <c:v>Remember</c:v>
                </c:pt>
                <c:pt idx="1">
                  <c:v>Understand</c:v>
                </c:pt>
                <c:pt idx="2">
                  <c:v>Apply</c:v>
                </c:pt>
                <c:pt idx="3">
                  <c:v>Analyze</c:v>
                </c:pt>
              </c:strCache>
            </c:strRef>
          </c:cat>
          <c:val>
            <c:numRef>
              <c:f>'Exam 1 F16'!$G$11:$G$14</c:f>
              <c:numCache>
                <c:formatCode>0.00%</c:formatCode>
                <c:ptCount val="4"/>
                <c:pt idx="0">
                  <c:v>0.32500000000000001</c:v>
                </c:pt>
                <c:pt idx="1">
                  <c:v>0.47499999999999998</c:v>
                </c:pt>
                <c:pt idx="2">
                  <c:v>0.125</c:v>
                </c:pt>
                <c:pt idx="3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A7-44A5-AC90-7AAAFA24C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276063602514796"/>
          <c:y val="0.19698235134401301"/>
          <c:w val="0.24813144723188699"/>
          <c:h val="0.65514753562379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Biol 150 Fall '16 Exam 1</a:t>
            </a:r>
          </a:p>
          <a:p>
            <a:pPr>
              <a:defRPr sz="1600"/>
            </a:pPr>
            <a:r>
              <a:rPr lang="en-US" sz="1600" b="1"/>
              <a:t>Bloom's Taxonomy</a:t>
            </a:r>
            <a:r>
              <a:rPr lang="en-US" sz="1600" b="1" baseline="0"/>
              <a:t> by Number of Points</a:t>
            </a:r>
            <a:endParaRPr lang="en-US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244921880386702"/>
          <c:y val="0.196216097987751"/>
          <c:w val="0.441145524497704"/>
          <c:h val="0.736532440023944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48-46D0-875C-93E088241C1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48-46D0-875C-93E088241C1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348-46D0-875C-93E088241C11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348-46D0-875C-93E088241C11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1 F16'!$F$11:$F$14</c:f>
              <c:strCache>
                <c:ptCount val="4"/>
                <c:pt idx="0">
                  <c:v>Remember</c:v>
                </c:pt>
                <c:pt idx="1">
                  <c:v>Understand</c:v>
                </c:pt>
                <c:pt idx="2">
                  <c:v>Apply</c:v>
                </c:pt>
                <c:pt idx="3">
                  <c:v>Analyze</c:v>
                </c:pt>
              </c:strCache>
            </c:strRef>
          </c:cat>
          <c:val>
            <c:numRef>
              <c:f>'Exam 1 F16'!$H$11:$H$14</c:f>
              <c:numCache>
                <c:formatCode>0.00%</c:formatCode>
                <c:ptCount val="4"/>
                <c:pt idx="0">
                  <c:v>0.3</c:v>
                </c:pt>
                <c:pt idx="1">
                  <c:v>0.49</c:v>
                </c:pt>
                <c:pt idx="2">
                  <c:v>0.11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48-46D0-875C-93E088241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841513024532202"/>
          <c:y val="0.19698235134401301"/>
          <c:w val="0.24247693644248899"/>
          <c:h val="0.65514753562379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Biol 150 Fall '16 Exam 1</a:t>
            </a:r>
          </a:p>
          <a:p>
            <a:pPr>
              <a:defRPr sz="1600"/>
            </a:pPr>
            <a:r>
              <a:rPr lang="en-US" sz="1600" b="1"/>
              <a:t>Points by Chapter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115411837565201"/>
          <c:y val="0.19776602228127099"/>
          <c:w val="0.46720487186292697"/>
          <c:h val="0.7724068160210619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EC-4955-9E55-96D33DD4BF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EC-4955-9E55-96D33DD4BFC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EC-4955-9E55-96D33DD4BF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EC-4955-9E55-96D33DD4BF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EC-4955-9E55-96D33DD4BF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'Exam 1 F16'!$N$2:$N$6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'Exam 1 F16'!$P$2:$P$6</c:f>
              <c:numCache>
                <c:formatCode>0%</c:formatCode>
                <c:ptCount val="5"/>
                <c:pt idx="0">
                  <c:v>0.06</c:v>
                </c:pt>
                <c:pt idx="1">
                  <c:v>0.09</c:v>
                </c:pt>
                <c:pt idx="2">
                  <c:v>0.28000000000000003</c:v>
                </c:pt>
                <c:pt idx="3">
                  <c:v>0.21</c:v>
                </c:pt>
                <c:pt idx="4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2EC-4955-9E55-96D33DD4B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7170529947801501"/>
          <c:y val="0.19698235134401301"/>
          <c:w val="0.109186646612994"/>
          <c:h val="0.65514753562379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Biol 150 Fall '16 Exam 1</a:t>
            </a:r>
          </a:p>
          <a:p>
            <a:pPr>
              <a:defRPr sz="1200"/>
            </a:pPr>
            <a:r>
              <a:rPr lang="en-US" sz="1200" b="1"/>
              <a:t>Average</a:t>
            </a:r>
            <a:r>
              <a:rPr lang="en-US" sz="1200" b="1" baseline="0"/>
              <a:t> % Correct Responses by Bloom's Taxonomy</a:t>
            </a:r>
            <a:endParaRPr lang="en-US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'Exam 1 F16'!$N$9</c:f>
              <c:strCache>
                <c:ptCount val="1"/>
                <c:pt idx="0">
                  <c:v>Average % Correct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3C-4ABC-8433-97C94639189B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3C-4ABC-8433-97C94639189B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3C-4ABC-8433-97C94639189B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D3C-4ABC-8433-97C94639189B}"/>
              </c:ext>
            </c:extLst>
          </c:dPt>
          <c:errBars>
            <c:errBarType val="both"/>
            <c:errValType val="cust"/>
            <c:noEndCap val="0"/>
            <c:plus>
              <c:numRef>
                <c:f>'Exam 1 F16'!$P$10:$P$13</c:f>
                <c:numCache>
                  <c:formatCode>General</c:formatCode>
                  <c:ptCount val="4"/>
                  <c:pt idx="0">
                    <c:v>7.3280429304041554</c:v>
                  </c:pt>
                  <c:pt idx="1">
                    <c:v>5.9002471324348962</c:v>
                  </c:pt>
                  <c:pt idx="2">
                    <c:v>3.8863537799488959</c:v>
                  </c:pt>
                  <c:pt idx="3">
                    <c:v>15.47049441786284</c:v>
                  </c:pt>
                </c:numCache>
              </c:numRef>
            </c:plus>
            <c:minus>
              <c:numRef>
                <c:f>'Exam 1 F16'!$P$10:$P$13</c:f>
                <c:numCache>
                  <c:formatCode>General</c:formatCode>
                  <c:ptCount val="4"/>
                  <c:pt idx="0">
                    <c:v>7.3280429304041554</c:v>
                  </c:pt>
                  <c:pt idx="1">
                    <c:v>5.9002471324348962</c:v>
                  </c:pt>
                  <c:pt idx="2">
                    <c:v>3.8863537799488959</c:v>
                  </c:pt>
                  <c:pt idx="3">
                    <c:v>15.47049441786284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'Exam 1 F16'!$M$10:$M$13</c:f>
              <c:strCache>
                <c:ptCount val="4"/>
                <c:pt idx="0">
                  <c:v>Remember</c:v>
                </c:pt>
                <c:pt idx="1">
                  <c:v>Understand</c:v>
                </c:pt>
                <c:pt idx="2">
                  <c:v>Apply</c:v>
                </c:pt>
                <c:pt idx="3">
                  <c:v>Analyze</c:v>
                </c:pt>
              </c:strCache>
            </c:strRef>
          </c:cat>
          <c:val>
            <c:numRef>
              <c:f>'Exam 1 F16'!$N$10:$N$13</c:f>
              <c:numCache>
                <c:formatCode>0.0</c:formatCode>
                <c:ptCount val="4"/>
                <c:pt idx="0">
                  <c:v>82.243487506645394</c:v>
                </c:pt>
                <c:pt idx="1">
                  <c:v>78.054226475279094</c:v>
                </c:pt>
                <c:pt idx="2">
                  <c:v>91.558745348219034</c:v>
                </c:pt>
                <c:pt idx="3">
                  <c:v>84.529505582137162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3C-4ABC-8433-97C946391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1332240"/>
        <c:axId val="851334560"/>
      </c:barChart>
      <c:catAx>
        <c:axId val="85133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334560"/>
        <c:crosses val="autoZero"/>
        <c:auto val="1"/>
        <c:lblAlgn val="ctr"/>
        <c:lblOffset val="100"/>
        <c:noMultiLvlLbl val="0"/>
      </c:catAx>
      <c:valAx>
        <c:axId val="8513345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Average</a:t>
                </a:r>
                <a:r>
                  <a:rPr lang="en-US" sz="1400" b="1" baseline="0"/>
                  <a:t> % Correct Responses</a:t>
                </a:r>
                <a:endParaRPr lang="en-US" sz="1400" b="1"/>
              </a:p>
            </c:rich>
          </c:tx>
          <c:layout>
            <c:manualLayout>
              <c:xMode val="edge"/>
              <c:yMode val="edge"/>
              <c:x val="3.7340032676486501E-2"/>
              <c:y val="0.207470380754272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33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Biol 150 Fall '16 Exam 2</a:t>
            </a:r>
          </a:p>
          <a:p>
            <a:pPr>
              <a:defRPr/>
            </a:pPr>
            <a:r>
              <a:rPr lang="en-US" sz="1400" b="1"/>
              <a:t>Bloom's Taxonomy By Number of Questions</a:t>
            </a:r>
          </a:p>
        </c:rich>
      </c:tx>
      <c:layout>
        <c:manualLayout>
          <c:xMode val="edge"/>
          <c:yMode val="edge"/>
          <c:x val="0.148964469852227"/>
          <c:y val="4.16665746805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35575450328998"/>
          <c:y val="0.310930131416153"/>
          <c:w val="0.35953489375471898"/>
          <c:h val="0.65702714832089504"/>
        </c:manualLayout>
      </c:layout>
      <c:pieChart>
        <c:varyColors val="1"/>
        <c:ser>
          <c:idx val="0"/>
          <c:order val="0"/>
          <c:tx>
            <c:strRef>
              <c:f>'Exam 2 F''16'!$H$10</c:f>
              <c:strCache>
                <c:ptCount val="1"/>
                <c:pt idx="0">
                  <c:v>% By Question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C1-4F04-9CBA-D853B271474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C1-4F04-9CBA-D853B271474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C1-4F04-9CBA-D853B2714741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C1-4F04-9CBA-D853B27147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2 F''16'!$G$11:$G$14</c:f>
              <c:strCache>
                <c:ptCount val="4"/>
                <c:pt idx="0">
                  <c:v>1 - Remember</c:v>
                </c:pt>
                <c:pt idx="1">
                  <c:v>2 - Understand</c:v>
                </c:pt>
                <c:pt idx="2">
                  <c:v>3 - Apply</c:v>
                </c:pt>
                <c:pt idx="3">
                  <c:v>4 - Analyze</c:v>
                </c:pt>
              </c:strCache>
            </c:strRef>
          </c:cat>
          <c:val>
            <c:numRef>
              <c:f>'Exam 2 F''16'!$H$11:$H$14</c:f>
              <c:numCache>
                <c:formatCode>0.0%</c:formatCode>
                <c:ptCount val="4"/>
                <c:pt idx="0">
                  <c:v>0.43333333333329999</c:v>
                </c:pt>
                <c:pt idx="1">
                  <c:v>0.4</c:v>
                </c:pt>
                <c:pt idx="2">
                  <c:v>0.1333333333333</c:v>
                </c:pt>
                <c:pt idx="3">
                  <c:v>3.3333333333330002E-2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C1-4F04-9CBA-D853B2714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976566707946905"/>
          <c:y val="0.30505931214750198"/>
          <c:w val="0.31305322483847198"/>
          <c:h val="0.602817867096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Biol 150 Fall '16 Exam 2</a:t>
            </a:r>
          </a:p>
          <a:p>
            <a:pPr>
              <a:defRPr/>
            </a:pPr>
            <a:r>
              <a:rPr lang="en-US" sz="1400" b="1"/>
              <a:t>Bloom's Taxonomy By Number of Points</a:t>
            </a:r>
          </a:p>
        </c:rich>
      </c:tx>
      <c:layout>
        <c:manualLayout>
          <c:xMode val="edge"/>
          <c:yMode val="edge"/>
          <c:x val="0.148964469852227"/>
          <c:y val="4.16665746805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35575450328998"/>
          <c:y val="0.310930131416153"/>
          <c:w val="0.35953489375471898"/>
          <c:h val="0.65702714832089504"/>
        </c:manualLayout>
      </c:layout>
      <c:pieChart>
        <c:varyColors val="1"/>
        <c:ser>
          <c:idx val="0"/>
          <c:order val="0"/>
          <c:tx>
            <c:strRef>
              <c:f>'Exam 2 F''16'!$I$10</c:f>
              <c:strCache>
                <c:ptCount val="1"/>
                <c:pt idx="0">
                  <c:v>% By Points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C8-42C0-9582-2185F20DE010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C8-42C0-9582-2185F20DE0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C8-42C0-9582-2185F20DE010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C8-42C0-9582-2185F20DE0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2 F''16'!$G$11:$G$14</c:f>
              <c:strCache>
                <c:ptCount val="4"/>
                <c:pt idx="0">
                  <c:v>1 - Remember</c:v>
                </c:pt>
                <c:pt idx="1">
                  <c:v>2 - Understand</c:v>
                </c:pt>
                <c:pt idx="2">
                  <c:v>3 - Apply</c:v>
                </c:pt>
                <c:pt idx="3">
                  <c:v>4 - Analyze</c:v>
                </c:pt>
              </c:strCache>
            </c:strRef>
          </c:cat>
          <c:val>
            <c:numRef>
              <c:f>'Exam 2 F''16'!$I$11:$I$14</c:f>
              <c:numCache>
                <c:formatCode>0.0%</c:formatCode>
                <c:ptCount val="4"/>
                <c:pt idx="0">
                  <c:v>0.4</c:v>
                </c:pt>
                <c:pt idx="1">
                  <c:v>0.42352941176470599</c:v>
                </c:pt>
                <c:pt idx="2">
                  <c:v>0.14117647058823499</c:v>
                </c:pt>
                <c:pt idx="3">
                  <c:v>3.5294117647058802E-2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C8-42C0-9582-2185F20DE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098841238021"/>
          <c:y val="0.30505931214750198"/>
          <c:w val="0.30272005757450499"/>
          <c:h val="0.60281786709650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Biol 150 Fall '16 Exam 2 </a:t>
            </a:r>
          </a:p>
          <a:p>
            <a:pPr>
              <a:defRPr sz="1800" b="1"/>
            </a:pPr>
            <a:r>
              <a:rPr lang="en-US" sz="1800" b="1"/>
              <a:t>% Points</a:t>
            </a:r>
            <a:r>
              <a:rPr lang="en-US" sz="1800" b="1" baseline="0"/>
              <a:t> by </a:t>
            </a:r>
            <a:r>
              <a:rPr lang="en-US" sz="1800" b="1"/>
              <a:t>Chapter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3062248468941402"/>
          <c:y val="0.25544692330125401"/>
          <c:w val="0.34986614173228298"/>
          <c:h val="0.58311023622047198"/>
        </c:manualLayout>
      </c:layout>
      <c:pieChart>
        <c:varyColors val="1"/>
        <c:ser>
          <c:idx val="0"/>
          <c:order val="0"/>
          <c:tx>
            <c:strRef>
              <c:f>'Exam 2 F''16'!$P$1</c:f>
              <c:strCache>
                <c:ptCount val="1"/>
                <c:pt idx="0">
                  <c:v>% Chapter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95-4EDC-8695-DB9B6E2AEC4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95-4EDC-8695-DB9B6E2AEC4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95-4EDC-8695-DB9B6E2AEC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2 F''16'!$N$2:$N$4</c:f>
              <c:strCache>
                <c:ptCount val="3"/>
                <c:pt idx="0">
                  <c:v>Ch 6</c:v>
                </c:pt>
                <c:pt idx="1">
                  <c:v>Ch 7</c:v>
                </c:pt>
                <c:pt idx="2">
                  <c:v>Ch 8</c:v>
                </c:pt>
              </c:strCache>
            </c:strRef>
          </c:cat>
          <c:val>
            <c:numRef>
              <c:f>'Exam 2 F''16'!$P$2:$P$4</c:f>
              <c:numCache>
                <c:formatCode>0.0</c:formatCode>
                <c:ptCount val="3"/>
                <c:pt idx="0">
                  <c:v>17.647058823529409</c:v>
                </c:pt>
                <c:pt idx="1">
                  <c:v>60</c:v>
                </c:pt>
                <c:pt idx="2">
                  <c:v>22.352941176470601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95-4EDC-8695-DB9B6E2AE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Biol 150 Fall '16 Exam 2</a:t>
            </a:r>
            <a:endParaRPr lang="en-US" sz="1200">
              <a:effectLst/>
            </a:endParaRPr>
          </a:p>
          <a:p>
            <a:pPr>
              <a:defRPr sz="1200"/>
            </a:pPr>
            <a:r>
              <a:rPr lang="en-US" sz="1200" b="1" i="0" baseline="0">
                <a:effectLst/>
              </a:rPr>
              <a:t>Average % Correct Responses by Bloom's Taxonomy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88-44D8-A0D6-76A964956D6A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88-44D8-A0D6-76A964956D6A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088-44D8-A0D6-76A964956D6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088-44D8-A0D6-76A964956D6A}"/>
              </c:ext>
            </c:extLst>
          </c:dPt>
          <c:errBars>
            <c:errBarType val="both"/>
            <c:errValType val="cust"/>
            <c:noEndCap val="0"/>
            <c:plus>
              <c:numRef>
                <c:f>'Exam 2 F''16'!$L$11:$L$14</c:f>
                <c:numCache>
                  <c:formatCode>General</c:formatCode>
                  <c:ptCount val="4"/>
                  <c:pt idx="0">
                    <c:v>4.4912997699859813</c:v>
                  </c:pt>
                  <c:pt idx="1">
                    <c:v>2.9816568340836138</c:v>
                  </c:pt>
                  <c:pt idx="2">
                    <c:v>3.426516149069355</c:v>
                  </c:pt>
                  <c:pt idx="3">
                    <c:v>1</c:v>
                  </c:pt>
                </c:numCache>
              </c:numRef>
            </c:plus>
            <c:minus>
              <c:numRef>
                <c:f>'Exam 2 F''16'!$L$11:$L$14</c:f>
                <c:numCache>
                  <c:formatCode>General</c:formatCode>
                  <c:ptCount val="4"/>
                  <c:pt idx="0">
                    <c:v>4.4912997699859813</c:v>
                  </c:pt>
                  <c:pt idx="1">
                    <c:v>2.9816568340836138</c:v>
                  </c:pt>
                  <c:pt idx="2">
                    <c:v>3.426516149069355</c:v>
                  </c:pt>
                  <c:pt idx="3">
                    <c:v>1</c:v>
                  </c:pt>
                </c:numCache>
              </c:numRef>
            </c:minus>
            <c:spPr>
              <a:noFill/>
              <a:ln w="285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'Exam 2 F''16'!$G$11:$G$14</c:f>
              <c:strCache>
                <c:ptCount val="4"/>
                <c:pt idx="0">
                  <c:v>1 - Remember</c:v>
                </c:pt>
                <c:pt idx="1">
                  <c:v>2 - Understand</c:v>
                </c:pt>
                <c:pt idx="2">
                  <c:v>3 - Apply</c:v>
                </c:pt>
                <c:pt idx="3">
                  <c:v>4 - Analyze</c:v>
                </c:pt>
              </c:strCache>
            </c:strRef>
          </c:cat>
          <c:val>
            <c:numRef>
              <c:f>'Exam 2 F''16'!$K$11:$K$14</c:f>
              <c:numCache>
                <c:formatCode>General</c:formatCode>
                <c:ptCount val="4"/>
                <c:pt idx="0">
                  <c:v>86.348423793551092</c:v>
                </c:pt>
                <c:pt idx="1">
                  <c:v>84.533770541233238</c:v>
                </c:pt>
                <c:pt idx="2">
                  <c:v>91.757511462296364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88-44D8-A0D6-76A964956D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9062512"/>
        <c:axId val="811420192"/>
      </c:barChart>
      <c:catAx>
        <c:axId val="84906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420192"/>
        <c:crosses val="autoZero"/>
        <c:auto val="1"/>
        <c:lblAlgn val="ctr"/>
        <c:lblOffset val="100"/>
        <c:noMultiLvlLbl val="0"/>
      </c:catAx>
      <c:valAx>
        <c:axId val="81142019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Average</a:t>
                </a:r>
                <a:r>
                  <a:rPr lang="en-US" sz="1400" b="1" baseline="0"/>
                  <a:t> % Correct Responses </a:t>
                </a:r>
                <a:endParaRPr lang="en-US" sz="1400" b="1"/>
              </a:p>
            </c:rich>
          </c:tx>
          <c:layout>
            <c:manualLayout>
              <c:xMode val="edge"/>
              <c:yMode val="edge"/>
              <c:x val="3.75178755292781E-2"/>
              <c:y val="0.237617090254204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06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Biol 150 F'16 Pre/Post</a:t>
            </a:r>
            <a:r>
              <a:rPr lang="en-US" sz="2400" b="1" baseline="0"/>
              <a:t> Course Survey Learning Gains</a:t>
            </a:r>
            <a:endParaRPr lang="en-US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Analysis!$B$24</c:f>
              <c:strCache>
                <c:ptCount val="1"/>
                <c:pt idx="0">
                  <c:v>Change in % Correct 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Analysis!$A$25:$A$38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Analysis!$B$25:$B$38</c:f>
              <c:numCache>
                <c:formatCode>0.00%</c:formatCode>
                <c:ptCount val="14"/>
                <c:pt idx="0">
                  <c:v>0.20749838396897199</c:v>
                </c:pt>
                <c:pt idx="1">
                  <c:v>8.9275597753008404E-2</c:v>
                </c:pt>
                <c:pt idx="2">
                  <c:v>-6.4706805818152101E-3</c:v>
                </c:pt>
                <c:pt idx="3">
                  <c:v>0.15941559106390801</c:v>
                </c:pt>
                <c:pt idx="4">
                  <c:v>0.43125925723685599</c:v>
                </c:pt>
                <c:pt idx="5">
                  <c:v>0.43125925723685599</c:v>
                </c:pt>
                <c:pt idx="6">
                  <c:v>0.37545934127311198</c:v>
                </c:pt>
                <c:pt idx="7">
                  <c:v>5.0249922590348203E-2</c:v>
                </c:pt>
                <c:pt idx="8">
                  <c:v>2.3736880644374E-2</c:v>
                </c:pt>
                <c:pt idx="9">
                  <c:v>0.34846582223192801</c:v>
                </c:pt>
                <c:pt idx="10">
                  <c:v>0.34380870113666001</c:v>
                </c:pt>
                <c:pt idx="11">
                  <c:v>0.52737945377921303</c:v>
                </c:pt>
                <c:pt idx="12">
                  <c:v>2.5352170973661301E-2</c:v>
                </c:pt>
                <c:pt idx="13">
                  <c:v>0.30395633236542302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B-4302-A8AA-1350776C8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8310064"/>
        <c:axId val="809632064"/>
      </c:barChart>
      <c:catAx>
        <c:axId val="848310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Question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632064"/>
        <c:crosses val="autoZero"/>
        <c:auto val="1"/>
        <c:lblAlgn val="ctr"/>
        <c:lblOffset val="100"/>
        <c:noMultiLvlLbl val="0"/>
      </c:catAx>
      <c:valAx>
        <c:axId val="80963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CHange in % Correct Responses:</a:t>
                </a:r>
              </a:p>
              <a:p>
                <a:pPr>
                  <a:defRPr/>
                </a:pPr>
                <a:r>
                  <a:rPr lang="en-US" sz="1800" b="1"/>
                  <a:t>Post</a:t>
                </a:r>
                <a:r>
                  <a:rPr lang="en-US" sz="1800" b="1" baseline="0"/>
                  <a:t> Course - Pre Course</a:t>
                </a:r>
                <a:endParaRPr lang="en-US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831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Biol 150 Fall '16 Exam 3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400" b="1" i="0" baseline="0">
                <a:effectLst/>
              </a:rPr>
              <a:t>Bloom's Taxonomy By Number of Questions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4303083866702"/>
          <c:y val="0.25396352306221698"/>
          <c:w val="0.44451322974357799"/>
          <c:h val="0.681638877275038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15-40E3-AEBA-E035515F6C53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15-40E3-AEBA-E035515F6C53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15-40E3-AEBA-E035515F6C53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15-40E3-AEBA-E035515F6C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3 F''16'!$G$12:$G$15</c:f>
              <c:strCache>
                <c:ptCount val="4"/>
                <c:pt idx="0">
                  <c:v>1 - Remember</c:v>
                </c:pt>
                <c:pt idx="1">
                  <c:v>2 - Understand</c:v>
                </c:pt>
                <c:pt idx="2">
                  <c:v>3 - Apply</c:v>
                </c:pt>
                <c:pt idx="3">
                  <c:v>4 - Analyze</c:v>
                </c:pt>
              </c:strCache>
            </c:strRef>
          </c:cat>
          <c:val>
            <c:numRef>
              <c:f>'Exam 3 F''16'!$H$12:$H$15</c:f>
              <c:numCache>
                <c:formatCode>0.0%</c:formatCode>
                <c:ptCount val="4"/>
                <c:pt idx="0">
                  <c:v>0.46666666666666701</c:v>
                </c:pt>
                <c:pt idx="1">
                  <c:v>0.16666666666666699</c:v>
                </c:pt>
                <c:pt idx="2">
                  <c:v>0.2</c:v>
                </c:pt>
                <c:pt idx="3">
                  <c:v>0.16666666666666699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15-40E3-AEBA-E035515F6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455488156608002"/>
          <c:y val="0.27322087703463899"/>
          <c:w val="0.311197123971857"/>
          <c:h val="0.54496094114717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Biol 150 Fall '16 Exam 3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400" b="1" i="0" baseline="0">
                <a:effectLst/>
              </a:rPr>
              <a:t>Bloom's Taxonomy By Number of Points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614293342615902"/>
          <c:y val="0.29214528025893999"/>
          <c:w val="0.38416767332789098"/>
          <c:h val="0.636121813824655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AA-497B-9535-1BD4A1D0821C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AA-497B-9535-1BD4A1D0821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AA-497B-9535-1BD4A1D0821C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AA-497B-9535-1BD4A1D082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3 F''16'!$G$12:$G$15</c:f>
              <c:strCache>
                <c:ptCount val="4"/>
                <c:pt idx="0">
                  <c:v>1 - Remember</c:v>
                </c:pt>
                <c:pt idx="1">
                  <c:v>2 - Understand</c:v>
                </c:pt>
                <c:pt idx="2">
                  <c:v>3 - Apply</c:v>
                </c:pt>
                <c:pt idx="3">
                  <c:v>4 - Analyze</c:v>
                </c:pt>
              </c:strCache>
            </c:strRef>
          </c:cat>
          <c:val>
            <c:numRef>
              <c:f>'Exam 3 F''16'!$I$12:$I$15</c:f>
              <c:numCache>
                <c:formatCode>0.0%</c:formatCode>
                <c:ptCount val="4"/>
                <c:pt idx="0">
                  <c:v>0.435294117647059</c:v>
                </c:pt>
                <c:pt idx="1">
                  <c:v>0.17647058823529399</c:v>
                </c:pt>
                <c:pt idx="2">
                  <c:v>0.21176470588235299</c:v>
                </c:pt>
                <c:pt idx="3">
                  <c:v>0.17647058823529399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AA-497B-9535-1BD4A1D08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455488156608002"/>
          <c:y val="0.27322087703463899"/>
          <c:w val="0.311197123971857"/>
          <c:h val="0.54496094114717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Biol 150 Fall '16 Exam 3 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% Points by Chapter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056377711023798"/>
          <c:y val="0.30695392394472498"/>
          <c:w val="0.35494466854981499"/>
          <c:h val="0.54869677542116002"/>
        </c:manualLayout>
      </c:layout>
      <c:pieChart>
        <c:varyColors val="1"/>
        <c:ser>
          <c:idx val="0"/>
          <c:order val="0"/>
          <c:tx>
            <c:strRef>
              <c:f>'Exam 3 F''16'!$P$1</c:f>
              <c:strCache>
                <c:ptCount val="1"/>
                <c:pt idx="0">
                  <c:v>% Chapter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09-4963-95A8-CDBAE6F019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09-4963-95A8-CDBAE6F019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3 F''16'!$N$2:$N$3</c:f>
              <c:strCache>
                <c:ptCount val="2"/>
                <c:pt idx="0">
                  <c:v>Ch 9</c:v>
                </c:pt>
                <c:pt idx="1">
                  <c:v>Ch 10</c:v>
                </c:pt>
              </c:strCache>
            </c:strRef>
          </c:cat>
          <c:val>
            <c:numRef>
              <c:f>'Exam 3 F''16'!$P$2:$P$3</c:f>
              <c:numCache>
                <c:formatCode>0.0%</c:formatCode>
                <c:ptCount val="2"/>
                <c:pt idx="0">
                  <c:v>0.47058823529411797</c:v>
                </c:pt>
                <c:pt idx="1">
                  <c:v>0.52941176470588203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09-4963-95A8-CDBAE6F019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Biol 150 Fall '16 Exam 4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400" b="1" i="0" baseline="0">
                <a:effectLst/>
              </a:rPr>
              <a:t>Bloom's Taxonomy By Number of Questions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970522227884202"/>
          <c:y val="0.30360092758968399"/>
          <c:w val="0.38605058353031702"/>
          <c:h val="0.6078568082262669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21-4A94-8EFA-79DED3351B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21-4A94-8EFA-79DED3351B6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21-4A94-8EFA-79DED3351B6B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21-4A94-8EFA-79DED3351B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4 F''16'!$G$12:$G$15</c:f>
              <c:strCache>
                <c:ptCount val="4"/>
                <c:pt idx="0">
                  <c:v>1 - Remember</c:v>
                </c:pt>
                <c:pt idx="1">
                  <c:v>2 - Understand</c:v>
                </c:pt>
                <c:pt idx="2">
                  <c:v>3 - Apply</c:v>
                </c:pt>
                <c:pt idx="3">
                  <c:v>4 - Analyze</c:v>
                </c:pt>
              </c:strCache>
            </c:strRef>
          </c:cat>
          <c:val>
            <c:numRef>
              <c:f>'Exam 4 F''16'!$H$12:$H$15</c:f>
              <c:numCache>
                <c:formatCode>0.0%</c:formatCode>
                <c:ptCount val="4"/>
                <c:pt idx="0">
                  <c:v>0.32352941176470601</c:v>
                </c:pt>
                <c:pt idx="1">
                  <c:v>0.47058823529411797</c:v>
                </c:pt>
                <c:pt idx="2">
                  <c:v>0.14705882352941199</c:v>
                </c:pt>
                <c:pt idx="3">
                  <c:v>5.8823529411764698E-2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21-4A94-8EFA-79DED3351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647509510749295"/>
          <c:y val="0.32002260134149901"/>
          <c:w val="0.27764894275856"/>
          <c:h val="0.64294036162146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Biol 150 Fall '16 Exam 4</a:t>
            </a:r>
            <a:endParaRPr lang="en-US" sz="1400">
              <a:effectLst/>
            </a:endParaRPr>
          </a:p>
          <a:p>
            <a:pPr>
              <a:defRPr/>
            </a:pPr>
            <a:r>
              <a:rPr lang="en-US" sz="1400" b="1" i="0" baseline="0">
                <a:effectLst/>
              </a:rPr>
              <a:t>Bloom's Taxonomy By Number of Points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903424245202001"/>
          <c:y val="0.29615058282520101"/>
          <c:w val="0.39083823322578398"/>
          <c:h val="0.576769256981768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5F-4555-B836-997277078BE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5F-4555-B836-997277078BE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5F-4555-B836-997277078BEB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5F-4555-B836-997277078B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'Exam 4 F''16'!$G$12:$G$15</c:f>
              <c:strCache>
                <c:ptCount val="4"/>
                <c:pt idx="0">
                  <c:v>1 - Remember</c:v>
                </c:pt>
                <c:pt idx="1">
                  <c:v>2 - Understand</c:v>
                </c:pt>
                <c:pt idx="2">
                  <c:v>3 - Apply</c:v>
                </c:pt>
                <c:pt idx="3">
                  <c:v>4 - Analyze</c:v>
                </c:pt>
              </c:strCache>
            </c:strRef>
          </c:cat>
          <c:val>
            <c:numRef>
              <c:f>'Exam 4 F''16'!$I$12:$I$15</c:f>
              <c:numCache>
                <c:formatCode>0.0%</c:formatCode>
                <c:ptCount val="4"/>
                <c:pt idx="0">
                  <c:v>0.31</c:v>
                </c:pt>
                <c:pt idx="1">
                  <c:v>0.48</c:v>
                </c:pt>
                <c:pt idx="2">
                  <c:v>0.15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5F-4555-B836-997277078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647509510749295"/>
          <c:y val="0.32002260134149901"/>
          <c:w val="0.27764894275856"/>
          <c:h val="0.64294036162146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</a:rPr>
              <a:t>Biol 150 Fall '16 Exam 3 </a:t>
            </a:r>
            <a:endParaRPr lang="en-US" sz="1200">
              <a:effectLst/>
            </a:endParaRPr>
          </a:p>
          <a:p>
            <a:pPr>
              <a:defRPr/>
            </a:pPr>
            <a:r>
              <a:rPr lang="en-US" sz="1600" b="1" i="0" baseline="0">
                <a:effectLst/>
              </a:rPr>
              <a:t>% Points by Chapter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'Exam 4 F''16'!$P$1</c:f>
              <c:strCache>
                <c:ptCount val="1"/>
                <c:pt idx="0">
                  <c:v>% Chapter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CE-4AAF-A1E5-E0D89DCDF3FF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CE-4AAF-A1E5-E0D89DCDF3FF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CE-4AAF-A1E5-E0D89DCDF3FF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CE-4AAF-A1E5-E0D89DCDF3FF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7CE-4AAF-A1E5-E0D89DCDF3FF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7CE-4AAF-A1E5-E0D89DCDF3FF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7CE-4AAF-A1E5-E0D89DCDF3FF}"/>
              </c:ext>
            </c:extLst>
          </c:dPt>
          <c:dPt>
            <c:idx val="7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7CE-4AAF-A1E5-E0D89DCDF3FF}"/>
              </c:ext>
            </c:extLst>
          </c:dPt>
          <c:dPt>
            <c:idx val="8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7CE-4AAF-A1E5-E0D89DCDF3FF}"/>
              </c:ext>
            </c:extLst>
          </c:dPt>
          <c:dPt>
            <c:idx val="9"/>
            <c:bubble3D val="0"/>
            <c:spPr>
              <a:solidFill>
                <a:srgbClr val="E65DF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7CE-4AAF-A1E5-E0D89DCDF3FF}"/>
              </c:ext>
            </c:extLst>
          </c:dPt>
          <c:dPt>
            <c:idx val="10"/>
            <c:bubble3D val="0"/>
            <c:spPr>
              <a:solidFill>
                <a:srgbClr val="C9352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7CE-4AAF-A1E5-E0D89DCDF3FF}"/>
              </c:ext>
            </c:extLst>
          </c:dPt>
          <c:dPt>
            <c:idx val="1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7CE-4AAF-A1E5-E0D89DCDF3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'Exam 4 F''16'!$N$2:$N$13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</c:numCache>
            </c:numRef>
          </c:cat>
          <c:val>
            <c:numRef>
              <c:f>'Exam 4 F''16'!$P$2:$P$13</c:f>
              <c:numCache>
                <c:formatCode>0.0%</c:formatCode>
                <c:ptCount val="12"/>
                <c:pt idx="0">
                  <c:v>0.03</c:v>
                </c:pt>
                <c:pt idx="1">
                  <c:v>0.03</c:v>
                </c:pt>
                <c:pt idx="2">
                  <c:v>0.12</c:v>
                </c:pt>
                <c:pt idx="3">
                  <c:v>0</c:v>
                </c:pt>
                <c:pt idx="4">
                  <c:v>0.09</c:v>
                </c:pt>
                <c:pt idx="5">
                  <c:v>0.03</c:v>
                </c:pt>
                <c:pt idx="6">
                  <c:v>0.06</c:v>
                </c:pt>
                <c:pt idx="7">
                  <c:v>0.04</c:v>
                </c:pt>
                <c:pt idx="8">
                  <c:v>0.27</c:v>
                </c:pt>
                <c:pt idx="9">
                  <c:v>0.09</c:v>
                </c:pt>
                <c:pt idx="10">
                  <c:v>0.06</c:v>
                </c:pt>
                <c:pt idx="1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7CE-4AAF-A1E5-E0D89DCDF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634625779708703"/>
          <c:y val="0.112490164070712"/>
          <c:w val="0.12946575303702801"/>
          <c:h val="0.854771738773185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After taking this assessment, I am confident that my score prediction (Q1) is correct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1'!$A$3:$A$7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1'!$B$3:$B$7</c:f>
              <c:numCache>
                <c:formatCode>General</c:formatCode>
                <c:ptCount val="5"/>
                <c:pt idx="0">
                  <c:v>10</c:v>
                </c:pt>
                <c:pt idx="1">
                  <c:v>50</c:v>
                </c:pt>
                <c:pt idx="2">
                  <c:v>255</c:v>
                </c:pt>
                <c:pt idx="3">
                  <c:v>165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C9-4CE4-B4B0-FDC243B28F06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1'!$A$3:$A$7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1'!$C$3:$C$7</c:f>
              <c:numCache>
                <c:formatCode>General</c:formatCode>
                <c:ptCount val="5"/>
                <c:pt idx="0">
                  <c:v>12</c:v>
                </c:pt>
                <c:pt idx="1">
                  <c:v>46</c:v>
                </c:pt>
                <c:pt idx="2">
                  <c:v>258</c:v>
                </c:pt>
                <c:pt idx="3">
                  <c:v>208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C9-4CE4-B4B0-FDC243B28F06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1'!$A$3:$A$7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1'!$D$3:$D$7</c:f>
              <c:numCache>
                <c:formatCode>General</c:formatCode>
                <c:ptCount val="5"/>
                <c:pt idx="0">
                  <c:v>8</c:v>
                </c:pt>
                <c:pt idx="1">
                  <c:v>23</c:v>
                </c:pt>
                <c:pt idx="2">
                  <c:v>168</c:v>
                </c:pt>
                <c:pt idx="3">
                  <c:v>164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C9-4CE4-B4B0-FDC243B28F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9267936"/>
        <c:axId val="809171168"/>
      </c:barChart>
      <c:catAx>
        <c:axId val="8092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171168"/>
        <c:crosses val="autoZero"/>
        <c:auto val="1"/>
        <c:lblAlgn val="ctr"/>
        <c:lblOffset val="100"/>
        <c:noMultiLvlLbl val="0"/>
      </c:catAx>
      <c:valAx>
        <c:axId val="80917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26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The concepts on this assessment were difficult for 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1'!$A$20:$A$24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1'!$B$20:$B$24</c:f>
              <c:numCache>
                <c:formatCode>General</c:formatCode>
                <c:ptCount val="5"/>
                <c:pt idx="0">
                  <c:v>13</c:v>
                </c:pt>
                <c:pt idx="1">
                  <c:v>99</c:v>
                </c:pt>
                <c:pt idx="2">
                  <c:v>181</c:v>
                </c:pt>
                <c:pt idx="3">
                  <c:v>148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B-4AC7-97BB-110202CEFFA9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1'!$A$20:$A$24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1'!$C$20:$C$24</c:f>
              <c:numCache>
                <c:formatCode>General</c:formatCode>
                <c:ptCount val="5"/>
                <c:pt idx="0">
                  <c:v>17</c:v>
                </c:pt>
                <c:pt idx="1">
                  <c:v>145</c:v>
                </c:pt>
                <c:pt idx="2">
                  <c:v>199</c:v>
                </c:pt>
                <c:pt idx="3">
                  <c:v>152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B-4AC7-97BB-110202CEFFA9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1'!$A$20:$A$24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1'!$D$20:$D$24</c:f>
              <c:numCache>
                <c:formatCode>General</c:formatCode>
                <c:ptCount val="5"/>
                <c:pt idx="0">
                  <c:v>20</c:v>
                </c:pt>
                <c:pt idx="1">
                  <c:v>121</c:v>
                </c:pt>
                <c:pt idx="2">
                  <c:v>161</c:v>
                </c:pt>
                <c:pt idx="3">
                  <c:v>97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6B-4AC7-97BB-110202CEF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8868080"/>
        <c:axId val="808869856"/>
      </c:barChart>
      <c:catAx>
        <c:axId val="80886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869856"/>
        <c:crosses val="autoZero"/>
        <c:auto val="1"/>
        <c:lblAlgn val="ctr"/>
        <c:lblOffset val="100"/>
        <c:noMultiLvlLbl val="0"/>
      </c:catAx>
      <c:valAx>
        <c:axId val="80886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86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I use different study strategies for concepts that I find to be more difficult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1'!$A$36:$A$40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1'!$B$36:$B$40</c:f>
              <c:numCache>
                <c:formatCode>General</c:formatCode>
                <c:ptCount val="5"/>
                <c:pt idx="0">
                  <c:v>15</c:v>
                </c:pt>
                <c:pt idx="1">
                  <c:v>76</c:v>
                </c:pt>
                <c:pt idx="2">
                  <c:v>110</c:v>
                </c:pt>
                <c:pt idx="3">
                  <c:v>229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2-4345-9EB2-3BFAF6BA8D17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1'!$A$36:$A$40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1'!$C$36:$C$40</c:f>
              <c:numCache>
                <c:formatCode>General</c:formatCode>
                <c:ptCount val="5"/>
                <c:pt idx="0">
                  <c:v>15</c:v>
                </c:pt>
                <c:pt idx="1">
                  <c:v>62</c:v>
                </c:pt>
                <c:pt idx="2">
                  <c:v>137</c:v>
                </c:pt>
                <c:pt idx="3">
                  <c:v>245</c:v>
                </c:pt>
                <c:pt idx="4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D2-4345-9EB2-3BFAF6BA8D17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1'!$A$36:$A$40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1'!$D$36:$D$40</c:f>
              <c:numCache>
                <c:formatCode>General</c:formatCode>
                <c:ptCount val="5"/>
                <c:pt idx="0">
                  <c:v>9</c:v>
                </c:pt>
                <c:pt idx="1">
                  <c:v>43</c:v>
                </c:pt>
                <c:pt idx="2">
                  <c:v>97</c:v>
                </c:pt>
                <c:pt idx="3">
                  <c:v>173</c:v>
                </c:pt>
                <c:pt idx="4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D2-4345-9EB2-3BFAF6BA8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6706464"/>
        <c:axId val="809820864"/>
      </c:barChart>
      <c:catAx>
        <c:axId val="80670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820864"/>
        <c:crosses val="autoZero"/>
        <c:auto val="1"/>
        <c:lblAlgn val="ctr"/>
        <c:lblOffset val="100"/>
        <c:noMultiLvlLbl val="0"/>
      </c:catAx>
      <c:valAx>
        <c:axId val="80982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70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I use the provided learning objectives, reading guides, and Learning Curve activities to focus my studying for this assessment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1'!$A$54:$A$58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1'!$B$54:$B$58</c:f>
              <c:numCache>
                <c:formatCode>General</c:formatCode>
                <c:ptCount val="5"/>
                <c:pt idx="0">
                  <c:v>9</c:v>
                </c:pt>
                <c:pt idx="1">
                  <c:v>37</c:v>
                </c:pt>
                <c:pt idx="2">
                  <c:v>75</c:v>
                </c:pt>
                <c:pt idx="3">
                  <c:v>195</c:v>
                </c:pt>
                <c:pt idx="4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5-4965-B891-8ADA06EBA342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1'!$A$54:$A$58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1'!$C$54:$C$58</c:f>
              <c:numCache>
                <c:formatCode>General</c:formatCode>
                <c:ptCount val="5"/>
                <c:pt idx="0">
                  <c:v>12</c:v>
                </c:pt>
                <c:pt idx="1">
                  <c:v>37</c:v>
                </c:pt>
                <c:pt idx="2">
                  <c:v>76</c:v>
                </c:pt>
                <c:pt idx="3">
                  <c:v>206</c:v>
                </c:pt>
                <c:pt idx="4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5-4965-B891-8ADA06EBA342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1'!$A$54:$A$58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1'!$D$54:$D$58</c:f>
              <c:numCache>
                <c:formatCode>General</c:formatCode>
                <c:ptCount val="5"/>
                <c:pt idx="0">
                  <c:v>11</c:v>
                </c:pt>
                <c:pt idx="1">
                  <c:v>27</c:v>
                </c:pt>
                <c:pt idx="2">
                  <c:v>58</c:v>
                </c:pt>
                <c:pt idx="3">
                  <c:v>139</c:v>
                </c:pt>
                <c:pt idx="4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55-4965-B891-8ADA06EBA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2717328"/>
        <c:axId val="774437904"/>
      </c:barChart>
      <c:catAx>
        <c:axId val="81271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4437904"/>
        <c:crosses val="autoZero"/>
        <c:auto val="1"/>
        <c:lblAlgn val="ctr"/>
        <c:lblOffset val="100"/>
        <c:noMultiLvlLbl val="0"/>
      </c:catAx>
      <c:valAx>
        <c:axId val="77443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71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I thoroughly completed all pre-class assignments prior to the class session on that topic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1'!$A$74:$A$78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1'!$B$74:$B$78</c:f>
              <c:numCache>
                <c:formatCode>General</c:formatCode>
                <c:ptCount val="5"/>
                <c:pt idx="0">
                  <c:v>17</c:v>
                </c:pt>
                <c:pt idx="1">
                  <c:v>122</c:v>
                </c:pt>
                <c:pt idx="2">
                  <c:v>175</c:v>
                </c:pt>
                <c:pt idx="3">
                  <c:v>129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2-4E74-81EC-439CDF1DFFA3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1'!$A$74:$A$78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1'!$C$74:$C$78</c:f>
              <c:numCache>
                <c:formatCode>General</c:formatCode>
                <c:ptCount val="5"/>
                <c:pt idx="0">
                  <c:v>5</c:v>
                </c:pt>
                <c:pt idx="1">
                  <c:v>52</c:v>
                </c:pt>
                <c:pt idx="2">
                  <c:v>94</c:v>
                </c:pt>
                <c:pt idx="3">
                  <c:v>159</c:v>
                </c:pt>
                <c:pt idx="4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12-4E74-81EC-439CDF1DFFA3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1'!$A$74:$A$78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1'!$D$74:$D$78</c:f>
              <c:numCache>
                <c:formatCode>General</c:formatCode>
                <c:ptCount val="5"/>
                <c:pt idx="0">
                  <c:v>8</c:v>
                </c:pt>
                <c:pt idx="1">
                  <c:v>30</c:v>
                </c:pt>
                <c:pt idx="2">
                  <c:v>60</c:v>
                </c:pt>
                <c:pt idx="3">
                  <c:v>94</c:v>
                </c:pt>
                <c:pt idx="4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12-4E74-81EC-439CDF1DF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9726592"/>
        <c:axId val="809615280"/>
      </c:barChart>
      <c:catAx>
        <c:axId val="809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615280"/>
        <c:crosses val="autoZero"/>
        <c:auto val="1"/>
        <c:lblAlgn val="ctr"/>
        <c:lblOffset val="100"/>
        <c:noMultiLvlLbl val="0"/>
      </c:catAx>
      <c:valAx>
        <c:axId val="80961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72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I asked questions and sought answers with this material as we were addressing it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 1'!$B$2</c:f>
              <c:strCache>
                <c:ptCount val="1"/>
                <c:pt idx="0">
                  <c:v>Exam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'Part 1'!$A$91:$A$95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1'!$B$91:$B$95</c:f>
              <c:numCache>
                <c:formatCode>General</c:formatCode>
                <c:ptCount val="5"/>
                <c:pt idx="0">
                  <c:v>33</c:v>
                </c:pt>
                <c:pt idx="1">
                  <c:v>122</c:v>
                </c:pt>
                <c:pt idx="2">
                  <c:v>175</c:v>
                </c:pt>
                <c:pt idx="3">
                  <c:v>129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0F-4BCD-AD69-DE302A2DDC0D}"/>
            </c:ext>
          </c:extLst>
        </c:ser>
        <c:ser>
          <c:idx val="1"/>
          <c:order val="1"/>
          <c:tx>
            <c:strRef>
              <c:f>'Part 1'!$C$2</c:f>
              <c:strCache>
                <c:ptCount val="1"/>
                <c:pt idx="0">
                  <c:v>Exam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'Part 1'!$A$91:$A$95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1'!$C$91:$C$95</c:f>
              <c:numCache>
                <c:formatCode>General</c:formatCode>
                <c:ptCount val="5"/>
                <c:pt idx="0">
                  <c:v>41</c:v>
                </c:pt>
                <c:pt idx="1">
                  <c:v>135</c:v>
                </c:pt>
                <c:pt idx="2">
                  <c:v>190</c:v>
                </c:pt>
                <c:pt idx="3">
                  <c:v>141</c:v>
                </c:pt>
                <c:pt idx="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0F-4BCD-AD69-DE302A2DDC0D}"/>
            </c:ext>
          </c:extLst>
        </c:ser>
        <c:ser>
          <c:idx val="2"/>
          <c:order val="2"/>
          <c:tx>
            <c:strRef>
              <c:f>'Part 1'!$D$2</c:f>
              <c:strCache>
                <c:ptCount val="1"/>
                <c:pt idx="0">
                  <c:v>Exam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'Part 1'!$A$91:$A$95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'Part 1'!$D$91:$D$95</c:f>
              <c:numCache>
                <c:formatCode>General</c:formatCode>
                <c:ptCount val="5"/>
                <c:pt idx="0">
                  <c:v>23</c:v>
                </c:pt>
                <c:pt idx="1">
                  <c:v>62</c:v>
                </c:pt>
                <c:pt idx="2">
                  <c:v>147</c:v>
                </c:pt>
                <c:pt idx="3">
                  <c:v>107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0F-4BCD-AD69-DE302A2DD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2067520"/>
        <c:axId val="812069296"/>
      </c:barChart>
      <c:catAx>
        <c:axId val="81206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069296"/>
        <c:crosses val="autoZero"/>
        <c:auto val="1"/>
        <c:lblAlgn val="ctr"/>
        <c:lblOffset val="100"/>
        <c:noMultiLvlLbl val="0"/>
      </c:catAx>
      <c:valAx>
        <c:axId val="81206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Number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06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3FFB7-4868-614B-B061-DA8C13BE32D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DE3AB-3545-BF44-857F-5247A770D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7F77-58CE-BB46-86E9-CD5F706ED9E0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F845B-FD2D-884E-80DD-F206E447A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Biology 150 </a:t>
            </a:r>
            <a:br>
              <a:rPr lang="en-US"/>
            </a:br>
            <a:r>
              <a:rPr lang="en-US"/>
              <a:t>Fall 2016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13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432430"/>
              </p:ext>
            </p:extLst>
          </p:nvPr>
        </p:nvGraphicFramePr>
        <p:xfrm>
          <a:off x="347241" y="891252"/>
          <a:ext cx="8299048" cy="515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907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942444"/>
              </p:ext>
            </p:extLst>
          </p:nvPr>
        </p:nvGraphicFramePr>
        <p:xfrm>
          <a:off x="324091" y="1018572"/>
          <a:ext cx="8426370" cy="5104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015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844200"/>
              </p:ext>
            </p:extLst>
          </p:nvPr>
        </p:nvGraphicFramePr>
        <p:xfrm>
          <a:off x="451413" y="1041722"/>
          <a:ext cx="8275898" cy="498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43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804644"/>
              </p:ext>
            </p:extLst>
          </p:nvPr>
        </p:nvGraphicFramePr>
        <p:xfrm>
          <a:off x="370390" y="1111170"/>
          <a:ext cx="8021256" cy="488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0498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450782"/>
              </p:ext>
            </p:extLst>
          </p:nvPr>
        </p:nvGraphicFramePr>
        <p:xfrm>
          <a:off x="231494" y="995424"/>
          <a:ext cx="8345347" cy="5058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696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066617"/>
              </p:ext>
            </p:extLst>
          </p:nvPr>
        </p:nvGraphicFramePr>
        <p:xfrm>
          <a:off x="312516" y="1076446"/>
          <a:ext cx="8495818" cy="495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629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After receiving exam back.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362444"/>
              </p:ext>
            </p:extLst>
          </p:nvPr>
        </p:nvGraphicFramePr>
        <p:xfrm>
          <a:off x="358815" y="1076446"/>
          <a:ext cx="8322198" cy="5058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5488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After receiving exam back.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434186"/>
              </p:ext>
            </p:extLst>
          </p:nvPr>
        </p:nvGraphicFramePr>
        <p:xfrm>
          <a:off x="289367" y="891251"/>
          <a:ext cx="8202834" cy="5127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546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After receiving exam back.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291707"/>
              </p:ext>
            </p:extLst>
          </p:nvPr>
        </p:nvGraphicFramePr>
        <p:xfrm>
          <a:off x="300942" y="995423"/>
          <a:ext cx="8565266" cy="5116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5063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After receiving exam back.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00942" y="891252"/>
          <a:ext cx="8542116" cy="5231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988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995" y="145207"/>
            <a:ext cx="7886700" cy="861789"/>
          </a:xfrm>
        </p:spPr>
        <p:txBody>
          <a:bodyPr/>
          <a:lstStyle/>
          <a:p>
            <a:r>
              <a:rPr lang="en-US"/>
              <a:t>Final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62309"/>
            <a:ext cx="7886700" cy="1014654"/>
          </a:xfrm>
        </p:spPr>
        <p:txBody>
          <a:bodyPr/>
          <a:lstStyle/>
          <a:p>
            <a:r>
              <a:rPr lang="en-US"/>
              <a:t>Unofficial DFW Rate = 15.9%</a:t>
            </a:r>
          </a:p>
          <a:p>
            <a:r>
              <a:rPr lang="en-US"/>
              <a:t>Total number of students = 638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28109"/>
              </p:ext>
            </p:extLst>
          </p:nvPr>
        </p:nvGraphicFramePr>
        <p:xfrm>
          <a:off x="1665790" y="1006996"/>
          <a:ext cx="5812420" cy="457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1544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After receiving exam back.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861917"/>
              </p:ext>
            </p:extLst>
          </p:nvPr>
        </p:nvGraphicFramePr>
        <p:xfrm>
          <a:off x="277791" y="1018571"/>
          <a:ext cx="8214409" cy="509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5244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After receiving exam back.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343850"/>
              </p:ext>
            </p:extLst>
          </p:nvPr>
        </p:nvGraphicFramePr>
        <p:xfrm>
          <a:off x="439837" y="1099595"/>
          <a:ext cx="8052363" cy="4815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634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After receiving exam back.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470900"/>
              </p:ext>
            </p:extLst>
          </p:nvPr>
        </p:nvGraphicFramePr>
        <p:xfrm>
          <a:off x="347241" y="891252"/>
          <a:ext cx="7870784" cy="519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013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42" y="156782"/>
            <a:ext cx="7886700" cy="734469"/>
          </a:xfrm>
        </p:spPr>
        <p:txBody>
          <a:bodyPr>
            <a:normAutofit/>
          </a:bodyPr>
          <a:lstStyle/>
          <a:p>
            <a:r>
              <a:rPr lang="en-US" sz="3600"/>
              <a:t>Analysis of Bloom’s Taxonomy </a:t>
            </a:r>
            <a:r>
              <a:rPr lang="mr-IN" sz="3600"/>
              <a:t>–</a:t>
            </a:r>
            <a:r>
              <a:rPr lang="en-US" sz="3600"/>
              <a:t> Exam 1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544153"/>
              </p:ext>
            </p:extLst>
          </p:nvPr>
        </p:nvGraphicFramePr>
        <p:xfrm>
          <a:off x="104173" y="891251"/>
          <a:ext cx="4467828" cy="290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251464"/>
              </p:ext>
            </p:extLst>
          </p:nvPr>
        </p:nvGraphicFramePr>
        <p:xfrm>
          <a:off x="4572001" y="891251"/>
          <a:ext cx="4467826" cy="290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277712"/>
              </p:ext>
            </p:extLst>
          </p:nvPr>
        </p:nvGraphicFramePr>
        <p:xfrm>
          <a:off x="57875" y="3714185"/>
          <a:ext cx="4514126" cy="3062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544153"/>
              </p:ext>
            </p:extLst>
          </p:nvPr>
        </p:nvGraphicFramePr>
        <p:xfrm>
          <a:off x="4618299" y="3714185"/>
          <a:ext cx="4421528" cy="3062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44390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3446"/>
          </a:xfrm>
        </p:spPr>
        <p:txBody>
          <a:bodyPr>
            <a:normAutofit/>
          </a:bodyPr>
          <a:lstStyle/>
          <a:p>
            <a:r>
              <a:rPr lang="en-US" sz="3600"/>
              <a:t>Analysis of Bloom’s Taxonomy </a:t>
            </a:r>
            <a:r>
              <a:rPr lang="mr-IN" sz="3600"/>
              <a:t>–</a:t>
            </a:r>
            <a:r>
              <a:rPr lang="en-US" sz="3600"/>
              <a:t> Exam 2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11490"/>
              </p:ext>
            </p:extLst>
          </p:nvPr>
        </p:nvGraphicFramePr>
        <p:xfrm>
          <a:off x="104173" y="1018573"/>
          <a:ext cx="4514127" cy="2673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52219"/>
              </p:ext>
            </p:extLst>
          </p:nvPr>
        </p:nvGraphicFramePr>
        <p:xfrm>
          <a:off x="4618300" y="1018573"/>
          <a:ext cx="4262998" cy="2673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52219"/>
              </p:ext>
            </p:extLst>
          </p:nvPr>
        </p:nvGraphicFramePr>
        <p:xfrm>
          <a:off x="104173" y="3692323"/>
          <a:ext cx="4514128" cy="306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52219"/>
              </p:ext>
            </p:extLst>
          </p:nvPr>
        </p:nvGraphicFramePr>
        <p:xfrm>
          <a:off x="4618300" y="3692322"/>
          <a:ext cx="4400569" cy="3067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1544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3446"/>
          </a:xfrm>
        </p:spPr>
        <p:txBody>
          <a:bodyPr>
            <a:normAutofit/>
          </a:bodyPr>
          <a:lstStyle/>
          <a:p>
            <a:r>
              <a:rPr lang="en-US" sz="3600"/>
              <a:t>Analysis of Bloom’s Taxonomy </a:t>
            </a:r>
            <a:r>
              <a:rPr lang="mr-IN" sz="3600"/>
              <a:t>–</a:t>
            </a:r>
            <a:r>
              <a:rPr lang="en-US" sz="3600"/>
              <a:t> Exam 3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80291"/>
              </p:ext>
            </p:extLst>
          </p:nvPr>
        </p:nvGraphicFramePr>
        <p:xfrm>
          <a:off x="164026" y="1018573"/>
          <a:ext cx="4419549" cy="288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67114"/>
              </p:ext>
            </p:extLst>
          </p:nvPr>
        </p:nvGraphicFramePr>
        <p:xfrm>
          <a:off x="4583574" y="1018573"/>
          <a:ext cx="4396399" cy="288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024704"/>
              </p:ext>
            </p:extLst>
          </p:nvPr>
        </p:nvGraphicFramePr>
        <p:xfrm>
          <a:off x="164025" y="3900667"/>
          <a:ext cx="4419548" cy="2858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101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3446"/>
          </a:xfrm>
        </p:spPr>
        <p:txBody>
          <a:bodyPr>
            <a:normAutofit/>
          </a:bodyPr>
          <a:lstStyle/>
          <a:p>
            <a:r>
              <a:rPr lang="en-US" sz="3600"/>
              <a:t>Analysis of Bloom’s Taxonomy </a:t>
            </a:r>
            <a:r>
              <a:rPr lang="mr-IN" sz="3600"/>
              <a:t>–</a:t>
            </a:r>
            <a:r>
              <a:rPr lang="en-US" sz="3600"/>
              <a:t> Exam 4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817428"/>
              </p:ext>
            </p:extLst>
          </p:nvPr>
        </p:nvGraphicFramePr>
        <p:xfrm>
          <a:off x="127322" y="1108349"/>
          <a:ext cx="4433103" cy="281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361393"/>
              </p:ext>
            </p:extLst>
          </p:nvPr>
        </p:nvGraphicFramePr>
        <p:xfrm>
          <a:off x="4560424" y="1018573"/>
          <a:ext cx="4287339" cy="2905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456001"/>
              </p:ext>
            </p:extLst>
          </p:nvPr>
        </p:nvGraphicFramePr>
        <p:xfrm>
          <a:off x="0" y="3923818"/>
          <a:ext cx="4560423" cy="293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855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Pre/Post Course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37" y="6261903"/>
            <a:ext cx="7886700" cy="4937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* Q13 topic not covered prior to the post-course survey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660448"/>
              </p:ext>
            </p:extLst>
          </p:nvPr>
        </p:nvGraphicFramePr>
        <p:xfrm>
          <a:off x="324090" y="1377386"/>
          <a:ext cx="8578609" cy="4884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535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21273"/>
            <a:ext cx="7886700" cy="932024"/>
          </a:xfrm>
        </p:spPr>
        <p:txBody>
          <a:bodyPr/>
          <a:lstStyle/>
          <a:p>
            <a:r>
              <a:rPr lang="en-US"/>
              <a:t>Pre/Post Course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37" y="6261903"/>
            <a:ext cx="7886700" cy="4937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* Q13 topic not covered prior to the post-course survey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753714"/>
              </p:ext>
            </p:extLst>
          </p:nvPr>
        </p:nvGraphicFramePr>
        <p:xfrm>
          <a:off x="110843" y="1053297"/>
          <a:ext cx="8922313" cy="5068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003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329" y="122058"/>
            <a:ext cx="7886700" cy="734469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85475"/>
              </p:ext>
            </p:extLst>
          </p:nvPr>
        </p:nvGraphicFramePr>
        <p:xfrm>
          <a:off x="368773" y="856527"/>
          <a:ext cx="8323813" cy="509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586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809888"/>
              </p:ext>
            </p:extLst>
          </p:nvPr>
        </p:nvGraphicFramePr>
        <p:xfrm>
          <a:off x="345625" y="891252"/>
          <a:ext cx="8404836" cy="5231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129570"/>
              </p:ext>
            </p:extLst>
          </p:nvPr>
        </p:nvGraphicFramePr>
        <p:xfrm>
          <a:off x="322475" y="891252"/>
          <a:ext cx="8601605" cy="526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607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316367"/>
              </p:ext>
            </p:extLst>
          </p:nvPr>
        </p:nvGraphicFramePr>
        <p:xfrm>
          <a:off x="142514" y="891252"/>
          <a:ext cx="8827866" cy="5092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68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501" y="179932"/>
            <a:ext cx="7886700" cy="711320"/>
          </a:xfrm>
        </p:spPr>
        <p:txBody>
          <a:bodyPr/>
          <a:lstStyle/>
          <a:p>
            <a:r>
              <a:rPr lang="en-US"/>
              <a:t>Exam Wrapper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14" y="6261904"/>
            <a:ext cx="7886700" cy="435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Immediately after exam, prior to receiving grade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020967"/>
              </p:ext>
            </p:extLst>
          </p:nvPr>
        </p:nvGraphicFramePr>
        <p:xfrm>
          <a:off x="335665" y="891252"/>
          <a:ext cx="8287473" cy="513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648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Biology 150  Fall 2016 Analysis</vt:lpstr>
      <vt:lpstr>Final Grade Distribution</vt:lpstr>
      <vt:lpstr>Pre/Post Course Survey</vt:lpstr>
      <vt:lpstr>Pre/Post Course Survey</vt:lpstr>
      <vt:lpstr>Exam Wrapper Part 1</vt:lpstr>
      <vt:lpstr>Exam Wrapper Part 1</vt:lpstr>
      <vt:lpstr>Exam Wrapper Part 1</vt:lpstr>
      <vt:lpstr>Exam Wrapper Part 1</vt:lpstr>
      <vt:lpstr>Exam Wrapper Part 1</vt:lpstr>
      <vt:lpstr>Exam Wrapper Part 1</vt:lpstr>
      <vt:lpstr>Exam Wrapper Part 1</vt:lpstr>
      <vt:lpstr>Exam Wrapper Part 1</vt:lpstr>
      <vt:lpstr>Exam Wrapper Part 1</vt:lpstr>
      <vt:lpstr>Exam Wrapper Part 1</vt:lpstr>
      <vt:lpstr>Exam Wrapper Part 1</vt:lpstr>
      <vt:lpstr>Exam Wrapper Part 2</vt:lpstr>
      <vt:lpstr>Exam Wrapper Part 2</vt:lpstr>
      <vt:lpstr>Exam Wrapper Part 2</vt:lpstr>
      <vt:lpstr>Exam Wrapper Part 2</vt:lpstr>
      <vt:lpstr>Exam Wrapper Part 2</vt:lpstr>
      <vt:lpstr>Exam Wrapper Part 2</vt:lpstr>
      <vt:lpstr>Exam Wrapper Part 2</vt:lpstr>
      <vt:lpstr>Analysis of Bloom’s Taxonomy – Exam 1</vt:lpstr>
      <vt:lpstr>Analysis of Bloom’s Taxonomy – Exam 2</vt:lpstr>
      <vt:lpstr>Analysis of Bloom’s Taxonomy – Exam 3</vt:lpstr>
      <vt:lpstr>Analysis of Bloom’s Taxonomy – Exam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150  Fall 2016 Analysis</dc:title>
  <cp:revision>1</cp:revision>
  <dcterms:modified xsi:type="dcterms:W3CDTF">2017-04-18T18:22:51Z</dcterms:modified>
</cp:coreProperties>
</file>